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9" r:id="rId6"/>
    <p:sldId id="271" r:id="rId7"/>
    <p:sldId id="259" r:id="rId8"/>
    <p:sldId id="260" r:id="rId9"/>
    <p:sldId id="270" r:id="rId10"/>
    <p:sldId id="268" r:id="rId11"/>
  </p:sldIdLst>
  <p:sldSz cx="18288000" cy="10287000"/>
  <p:notesSz cx="6858000" cy="9144000"/>
  <p:embeddedFontLst>
    <p:embeddedFont>
      <p:font typeface="TDTD순고딕" panose="020B0600000101010101" charset="-127"/>
      <p:regular r:id="rId12"/>
    </p:embeddedFont>
    <p:embeddedFont>
      <p:font typeface="TDTD순고딕 Bold" panose="020B0600000101010101" charset="-127"/>
      <p:regular r:id="rId13"/>
    </p:embeddedFont>
    <p:embeddedFont>
      <p:font typeface="TDTD평고딕" panose="020B0600000101010101" charset="-127"/>
      <p:regular r:id="rId14"/>
    </p:embeddedFont>
    <p:embeddedFont>
      <p:font typeface="Tlab 돋움 레귤러" panose="020B0600000101010101" charset="-127"/>
      <p:regular r:id="rId15"/>
    </p:embeddedFont>
    <p:embeddedFont>
      <p:font typeface="Tlab 돋움 레귤러 Bold" panose="020B0600000101010101" charset="-127"/>
      <p:regular r:id="rId16"/>
    </p:embeddedFont>
    <p:embeddedFont>
      <p:font typeface="Cabin" panose="020B0600000101010101" charset="0"/>
      <p:regular r:id="rId17"/>
    </p:embeddedFont>
    <p:embeddedFont>
      <p:font typeface="Cabin Bold" panose="020B0600000101010101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지민 강" initials="지강" lastIdx="1" clrIdx="0">
    <p:extLst>
      <p:ext uri="{19B8F6BF-5375-455C-9EA6-DF929625EA0E}">
        <p15:presenceInfo xmlns:p15="http://schemas.microsoft.com/office/powerpoint/2012/main" userId="012903c877927b6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F3FD"/>
    <a:srgbClr val="6274CF"/>
    <a:srgbClr val="FFFFFF"/>
    <a:srgbClr val="3A3C84"/>
    <a:srgbClr val="719DF3"/>
    <a:srgbClr val="C5DAF8"/>
    <a:srgbClr val="96BCF5"/>
    <a:srgbClr val="E4EE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 autoAdjust="0"/>
    <p:restoredTop sz="94622" autoAdjust="0"/>
  </p:normalViewPr>
  <p:slideViewPr>
    <p:cSldViewPr>
      <p:cViewPr varScale="1">
        <p:scale>
          <a:sx n="72" d="100"/>
          <a:sy n="72" d="100"/>
        </p:scale>
        <p:origin x="93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2.svg>
</file>

<file path=ppt/media/image3.jpeg>
</file>

<file path=ppt/media/image4.jpeg>
</file>

<file path=ppt/media/image5.pn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01507" y="8075454"/>
            <a:ext cx="8057793" cy="7285019"/>
            <a:chOff x="0" y="0"/>
            <a:chExt cx="736529" cy="6658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36529" cy="665893"/>
            </a:xfrm>
            <a:custGeom>
              <a:avLst/>
              <a:gdLst/>
              <a:ahLst/>
              <a:cxnLst/>
              <a:rect l="l" t="t" r="r" b="b"/>
              <a:pathLst>
                <a:path w="736529" h="665893">
                  <a:moveTo>
                    <a:pt x="368265" y="0"/>
                  </a:moveTo>
                  <a:cubicBezTo>
                    <a:pt x="164878" y="0"/>
                    <a:pt x="0" y="149065"/>
                    <a:pt x="0" y="332946"/>
                  </a:cubicBezTo>
                  <a:cubicBezTo>
                    <a:pt x="0" y="516828"/>
                    <a:pt x="164878" y="665893"/>
                    <a:pt x="368265" y="665893"/>
                  </a:cubicBezTo>
                  <a:cubicBezTo>
                    <a:pt x="571651" y="665893"/>
                    <a:pt x="736529" y="516828"/>
                    <a:pt x="736529" y="332946"/>
                  </a:cubicBezTo>
                  <a:cubicBezTo>
                    <a:pt x="736529" y="149065"/>
                    <a:pt x="571651" y="0"/>
                    <a:pt x="368265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69050" y="-13773"/>
              <a:ext cx="598430" cy="617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19007" y="2299190"/>
            <a:ext cx="6022793" cy="6959110"/>
          </a:xfrm>
          <a:custGeom>
            <a:avLst/>
            <a:gdLst/>
            <a:ahLst/>
            <a:cxnLst/>
            <a:rect l="l" t="t" r="r" b="b"/>
            <a:pathLst>
              <a:path w="6022793" h="6959110">
                <a:moveTo>
                  <a:pt x="0" y="0"/>
                </a:moveTo>
                <a:lnTo>
                  <a:pt x="6022793" y="0"/>
                </a:lnTo>
                <a:lnTo>
                  <a:pt x="6022793" y="6959110"/>
                </a:lnTo>
                <a:lnTo>
                  <a:pt x="0" y="69591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2279493"/>
            <a:ext cx="10477500" cy="37784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44"/>
              </a:lnSpc>
            </a:pPr>
            <a:r>
              <a:rPr lang="ko-KR" altLang="en-US" sz="7200" spc="-500" dirty="0" err="1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Ｄ</a:t>
            </a:r>
            <a:r>
              <a:rPr lang="en-US" altLang="ko-KR" sz="7200" spc="-500" dirty="0" err="1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igital</a:t>
            </a:r>
            <a:r>
              <a:rPr lang="en-US" altLang="ko-KR" sz="7200" spc="-500" dirty="0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 signature</a:t>
            </a:r>
            <a:r>
              <a:rPr lang="ko-KR" altLang="en-US" sz="7200" spc="-500" dirty="0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의 무결성 기능을 지원하는 파일 전송 </a:t>
            </a:r>
            <a:r>
              <a:rPr lang="en-US" altLang="ko-KR" sz="7200" spc="-500" dirty="0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SW</a:t>
            </a:r>
            <a:endParaRPr lang="en-US" sz="7200" spc="-500" dirty="0">
              <a:solidFill>
                <a:srgbClr val="6274C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6573380"/>
            <a:ext cx="4305300" cy="22759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ko-KR" altLang="en-US" sz="3200" b="1" spc="32" dirty="0">
                <a:solidFill>
                  <a:srgbClr val="3A3C84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지도교수</a:t>
            </a:r>
            <a:r>
              <a:rPr lang="en-US" altLang="ko-KR" sz="3200" b="1" spc="32" dirty="0">
                <a:solidFill>
                  <a:srgbClr val="3A3C84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: </a:t>
            </a:r>
            <a:r>
              <a:rPr lang="ko-KR" altLang="en-US" sz="3200" b="1" spc="32" dirty="0">
                <a:solidFill>
                  <a:srgbClr val="3A3C84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김은기 교수</a:t>
            </a:r>
            <a:endParaRPr lang="en-US" sz="2000" b="1" spc="32" dirty="0">
              <a:solidFill>
                <a:srgbClr val="3A3C84"/>
              </a:solidFill>
              <a:latin typeface="TDTD순고딕 Bold"/>
              <a:ea typeface="TDTD순고딕 Bold"/>
              <a:cs typeface="TDTD순고딕 Bold"/>
              <a:sym typeface="TDTD순고딕 Bold"/>
            </a:endParaRPr>
          </a:p>
          <a:p>
            <a:pPr algn="r">
              <a:lnSpc>
                <a:spcPts val="4480"/>
              </a:lnSpc>
              <a:spcBef>
                <a:spcPct val="0"/>
              </a:spcBef>
            </a:pPr>
            <a:r>
              <a:rPr lang="en-US" sz="3200" b="1" spc="32" dirty="0">
                <a:solidFill>
                  <a:srgbClr val="3A3C84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20201891 </a:t>
            </a:r>
            <a:r>
              <a:rPr lang="ko-KR" altLang="en-US" sz="3200" b="1" spc="32" dirty="0">
                <a:solidFill>
                  <a:srgbClr val="3A3C84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강지민</a:t>
            </a:r>
            <a:endParaRPr lang="en-US" altLang="ko-KR" sz="3200" b="1" spc="32" dirty="0">
              <a:solidFill>
                <a:srgbClr val="3A3C84"/>
              </a:solidFill>
              <a:latin typeface="TDTD순고딕 Bold"/>
              <a:ea typeface="TDTD순고딕 Bold"/>
              <a:cs typeface="TDTD순고딕 Bold"/>
              <a:sym typeface="TDTD순고딕 Bold"/>
            </a:endParaRPr>
          </a:p>
          <a:p>
            <a:pPr algn="r">
              <a:lnSpc>
                <a:spcPts val="4480"/>
              </a:lnSpc>
              <a:spcBef>
                <a:spcPct val="0"/>
              </a:spcBef>
            </a:pPr>
            <a:r>
              <a:rPr lang="en-US" sz="3200" b="1" spc="32" dirty="0">
                <a:solidFill>
                  <a:srgbClr val="3A3C84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20207138 </a:t>
            </a:r>
            <a:r>
              <a:rPr lang="ko-KR" altLang="en-US" sz="3200" b="1" spc="32" dirty="0">
                <a:solidFill>
                  <a:srgbClr val="3A3C84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최현진</a:t>
            </a:r>
            <a:endParaRPr lang="en-US" altLang="ko-KR" sz="3200" b="1" spc="32" dirty="0">
              <a:solidFill>
                <a:srgbClr val="3A3C84"/>
              </a:solidFill>
              <a:latin typeface="TDTD순고딕 Bold"/>
              <a:ea typeface="TDTD순고딕 Bold"/>
              <a:cs typeface="TDTD순고딕 Bold"/>
              <a:sym typeface="TDTD순고딕 Bold"/>
            </a:endParaRPr>
          </a:p>
          <a:p>
            <a:pPr algn="r">
              <a:lnSpc>
                <a:spcPts val="4480"/>
              </a:lnSpc>
              <a:spcBef>
                <a:spcPct val="0"/>
              </a:spcBef>
            </a:pPr>
            <a:r>
              <a:rPr lang="en-US" sz="3200" b="1" spc="32" dirty="0">
                <a:solidFill>
                  <a:srgbClr val="3A3C84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20201870 </a:t>
            </a:r>
            <a:r>
              <a:rPr lang="ko-KR" altLang="en-US" sz="3200" b="1" spc="32" dirty="0" err="1">
                <a:solidFill>
                  <a:srgbClr val="3A3C84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방채혁</a:t>
            </a:r>
            <a:endParaRPr lang="en-US" sz="3200" b="1" spc="32" dirty="0">
              <a:solidFill>
                <a:srgbClr val="3A3C84"/>
              </a:solidFill>
              <a:latin typeface="TDTD순고딕 Bold"/>
              <a:ea typeface="TDTD순고딕 Bold"/>
              <a:cs typeface="TDTD순고딕 Bold"/>
              <a:sym typeface="TDTD순고딕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792798"/>
            <a:ext cx="2406276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 spc="41" dirty="0">
                <a:solidFill>
                  <a:srgbClr val="252525"/>
                </a:solidFill>
                <a:latin typeface="Cabin"/>
                <a:ea typeface="Cabin"/>
                <a:cs typeface="Cabin"/>
                <a:sym typeface="Cabin"/>
              </a:rPr>
              <a:t>2025.4.14</a:t>
            </a:r>
          </a:p>
        </p:txBody>
      </p:sp>
      <p:sp>
        <p:nvSpPr>
          <p:cNvPr id="10" name="AutoShape 10"/>
          <p:cNvSpPr/>
          <p:nvPr/>
        </p:nvSpPr>
        <p:spPr>
          <a:xfrm>
            <a:off x="1028700" y="1397084"/>
            <a:ext cx="16230600" cy="0"/>
          </a:xfrm>
          <a:prstGeom prst="line">
            <a:avLst/>
          </a:prstGeom>
          <a:ln w="38100" cap="flat">
            <a:solidFill>
              <a:srgbClr val="252525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74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343197" y="3841114"/>
            <a:ext cx="9803018" cy="1302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39"/>
              </a:lnSpc>
              <a:spcBef>
                <a:spcPct val="0"/>
              </a:spcBef>
            </a:pPr>
            <a:r>
              <a:rPr lang="en-US" sz="7599" b="1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THANK YOU</a:t>
            </a:r>
          </a:p>
        </p:txBody>
      </p:sp>
      <p:sp>
        <p:nvSpPr>
          <p:cNvPr id="5" name="AutoShape 5"/>
          <p:cNvSpPr/>
          <p:nvPr/>
        </p:nvSpPr>
        <p:spPr>
          <a:xfrm flipV="1">
            <a:off x="1343197" y="5417290"/>
            <a:ext cx="15601606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71320" y="3973578"/>
            <a:ext cx="751342" cy="75134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646263" y="3973578"/>
            <a:ext cx="751342" cy="75134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871320" y="5015159"/>
            <a:ext cx="751342" cy="75134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646263" y="5015159"/>
            <a:ext cx="751342" cy="75134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871320" y="6054907"/>
            <a:ext cx="751342" cy="751342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646263" y="6054907"/>
            <a:ext cx="751342" cy="751342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0" y="0"/>
            <a:ext cx="18288000" cy="2372063"/>
            <a:chOff x="0" y="0"/>
            <a:chExt cx="4816593" cy="62474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816592" cy="624741"/>
            </a:xfrm>
            <a:custGeom>
              <a:avLst/>
              <a:gdLst/>
              <a:ahLst/>
              <a:cxnLst/>
              <a:rect l="l" t="t" r="r" b="b"/>
              <a:pathLst>
                <a:path w="4816592" h="624741">
                  <a:moveTo>
                    <a:pt x="0" y="0"/>
                  </a:moveTo>
                  <a:lnTo>
                    <a:pt x="4816592" y="0"/>
                  </a:lnTo>
                  <a:lnTo>
                    <a:pt x="4816592" y="624741"/>
                  </a:lnTo>
                  <a:lnTo>
                    <a:pt x="0" y="624741"/>
                  </a:ln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76200"/>
              <a:ext cx="4816593" cy="7009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220567" y="1024107"/>
            <a:ext cx="7110099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 b="1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CONTENTS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970583" y="3747954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1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745525" y="3747954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5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970583" y="4786374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2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745525" y="4786374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6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970583" y="5823651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3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745525" y="5835647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7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970583" y="6865870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678334" y="3724600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b="1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연구 내용</a:t>
            </a:r>
            <a:endParaRPr lang="en-US" sz="3500" b="1" spc="35" dirty="0">
              <a:solidFill>
                <a:srgbClr val="6274CF"/>
              </a:solidFill>
              <a:latin typeface="Tlab 돋움 레귤러 Bold" panose="020B0600000101010101" charset="-127"/>
              <a:ea typeface="Tlab 돋움 레귤러 Bold" panose="020B0600000101010101" charset="-127"/>
              <a:cs typeface="Tlab 돋움 레귤러"/>
              <a:sym typeface="Tlab 돋움 레귤러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10678334" y="4766181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b="1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중간 결과물</a:t>
            </a:r>
            <a:endParaRPr lang="en-US" altLang="ko-KR" sz="3500" b="1" spc="35" dirty="0">
              <a:solidFill>
                <a:srgbClr val="6274CF"/>
              </a:solidFill>
              <a:latin typeface="Tlab 돋움 레귤러 Bold" panose="020B0600000101010101" charset="-127"/>
              <a:ea typeface="Tlab 돋움 레귤러 Bold" panose="020B0600000101010101" charset="-127"/>
              <a:cs typeface="Tlab 돋움 레귤러"/>
              <a:sym typeface="Tlab 돋움 레귤러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10678334" y="5805929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b="1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프로젝트 향후 계획</a:t>
            </a:r>
            <a:endParaRPr lang="en-US" sz="3500" b="1" spc="35" dirty="0">
              <a:solidFill>
                <a:srgbClr val="6274CF"/>
              </a:solidFill>
              <a:latin typeface="Tlab 돋움 레귤러 Bold" panose="020B0600000101010101" charset="-127"/>
              <a:ea typeface="Tlab 돋움 레귤러 Bold" panose="020B0600000101010101" charset="-127"/>
              <a:cs typeface="Tlab 돋움 레귤러"/>
              <a:sym typeface="Tlab 돋움 레귤러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2927462" y="3724600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프로젝트</a:t>
            </a:r>
            <a:r>
              <a:rPr lang="en-US" altLang="ko-KR" sz="3500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(</a:t>
            </a:r>
            <a:r>
              <a:rPr lang="ko-KR" altLang="en-US" sz="3500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연구</a:t>
            </a:r>
            <a:r>
              <a:rPr lang="en-US" altLang="ko-KR" sz="3500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, </a:t>
            </a:r>
            <a:r>
              <a:rPr lang="ko-KR" altLang="en-US" sz="3500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설계</a:t>
            </a:r>
            <a:r>
              <a:rPr lang="en-US" altLang="ko-KR" sz="3500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) </a:t>
            </a:r>
            <a:r>
              <a:rPr lang="ko-KR" altLang="en-US" sz="3500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목표</a:t>
            </a:r>
            <a:endParaRPr lang="en-US" sz="3500" spc="35" dirty="0">
              <a:solidFill>
                <a:srgbClr val="6274CF"/>
              </a:solidFill>
              <a:latin typeface="Tlab 돋움 레귤러 Bold" panose="020B0600000101010101" charset="-127"/>
              <a:ea typeface="Tlab 돋움 레귤러 Bold" panose="020B0600000101010101" charset="-127"/>
              <a:cs typeface="Tlab 돋움 레귤러"/>
              <a:sym typeface="Tlab 돋움 레귤러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2927462" y="4766181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b="1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계획 대비 진행 상황</a:t>
            </a:r>
            <a:endParaRPr lang="en-US" sz="3500" b="1" spc="35" dirty="0">
              <a:solidFill>
                <a:srgbClr val="6274CF"/>
              </a:solidFill>
              <a:latin typeface="Tlab 돋움 레귤러 Bold" panose="020B0600000101010101" charset="-127"/>
              <a:ea typeface="Tlab 돋움 레귤러 Bold" panose="020B0600000101010101" charset="-127"/>
              <a:cs typeface="Tlab 돋움 레귤러"/>
              <a:sym typeface="Tlab 돋움 레귤러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2927462" y="5805929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b="1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역할 분담</a:t>
            </a:r>
            <a:endParaRPr lang="en-US" sz="3500" b="1" spc="35" dirty="0">
              <a:solidFill>
                <a:srgbClr val="6274CF"/>
              </a:solidFill>
              <a:latin typeface="Tlab 돋움 레귤러 Bold" panose="020B0600000101010101" charset="-127"/>
              <a:ea typeface="Tlab 돋움 레귤러 Bold" panose="020B0600000101010101" charset="-127"/>
              <a:cs typeface="Tlab 돋움 레귤러"/>
              <a:sym typeface="Tlab 돋움 레귤러"/>
            </a:endParaRPr>
          </a:p>
        </p:txBody>
      </p:sp>
      <p:grpSp>
        <p:nvGrpSpPr>
          <p:cNvPr id="20" name="Group 14">
            <a:extLst>
              <a:ext uri="{FF2B5EF4-FFF2-40B4-BE49-F238E27FC236}">
                <a16:creationId xmlns:a16="http://schemas.microsoft.com/office/drawing/2014/main" id="{674BA11B-6473-19AB-98F5-250123E0711F}"/>
              </a:ext>
            </a:extLst>
          </p:cNvPr>
          <p:cNvGrpSpPr/>
          <p:nvPr/>
        </p:nvGrpSpPr>
        <p:grpSpPr>
          <a:xfrm>
            <a:off x="1871320" y="7200948"/>
            <a:ext cx="751342" cy="751342"/>
            <a:chOff x="0" y="0"/>
            <a:chExt cx="812800" cy="812800"/>
          </a:xfrm>
        </p:grpSpPr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F5D011E9-49BD-0C94-0FF1-9AAB74341DD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id="22" name="TextBox 16">
              <a:extLst>
                <a:ext uri="{FF2B5EF4-FFF2-40B4-BE49-F238E27FC236}">
                  <a16:creationId xmlns:a16="http://schemas.microsoft.com/office/drawing/2014/main" id="{DD496099-9128-C433-87CE-D567E7030F74}"/>
                </a:ext>
              </a:extLst>
            </p:cNvPr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45" name="TextBox 34">
            <a:extLst>
              <a:ext uri="{FF2B5EF4-FFF2-40B4-BE49-F238E27FC236}">
                <a16:creationId xmlns:a16="http://schemas.microsoft.com/office/drawing/2014/main" id="{E2532B6E-0FE6-3C86-A689-4833D7387E8A}"/>
              </a:ext>
            </a:extLst>
          </p:cNvPr>
          <p:cNvSpPr txBox="1"/>
          <p:nvPr/>
        </p:nvSpPr>
        <p:spPr>
          <a:xfrm>
            <a:off x="1970583" y="6969692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altLang="ko-KR" sz="3400" b="1" spc="10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</a:t>
            </a:r>
            <a:endParaRPr lang="en-US" sz="3400" b="1" spc="102" dirty="0">
              <a:solidFill>
                <a:srgbClr val="FFFFF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46" name="TextBox 44">
            <a:extLst>
              <a:ext uri="{FF2B5EF4-FFF2-40B4-BE49-F238E27FC236}">
                <a16:creationId xmlns:a16="http://schemas.microsoft.com/office/drawing/2014/main" id="{C6E48349-7487-F462-A307-BA1375BEF27E}"/>
              </a:ext>
            </a:extLst>
          </p:cNvPr>
          <p:cNvSpPr txBox="1"/>
          <p:nvPr/>
        </p:nvSpPr>
        <p:spPr>
          <a:xfrm>
            <a:off x="2927462" y="6951970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b="1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설계 사양</a:t>
            </a:r>
            <a:endParaRPr lang="en-US" sz="3500" b="1" spc="35" dirty="0">
              <a:solidFill>
                <a:srgbClr val="6274CF"/>
              </a:solidFill>
              <a:latin typeface="Tlab 돋움 레귤러 Bold" panose="020B0600000101010101" charset="-127"/>
              <a:ea typeface="Tlab 돋움 레귤러 Bold" panose="020B0600000101010101" charset="-127"/>
              <a:cs typeface="Tlab 돋움 레귤러"/>
              <a:sym typeface="Tlab 돋움 레귤러"/>
            </a:endParaRPr>
          </a:p>
        </p:txBody>
      </p:sp>
      <p:sp>
        <p:nvSpPr>
          <p:cNvPr id="72" name="TextBox 36">
            <a:extLst>
              <a:ext uri="{FF2B5EF4-FFF2-40B4-BE49-F238E27FC236}">
                <a16:creationId xmlns:a16="http://schemas.microsoft.com/office/drawing/2014/main" id="{529BEF21-CC58-48D0-9F73-8E4556A1B8CB}"/>
              </a:ext>
            </a:extLst>
          </p:cNvPr>
          <p:cNvSpPr txBox="1"/>
          <p:nvPr/>
        </p:nvSpPr>
        <p:spPr>
          <a:xfrm>
            <a:off x="9745526" y="6865870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</a:t>
            </a:r>
          </a:p>
        </p:txBody>
      </p:sp>
      <p:grpSp>
        <p:nvGrpSpPr>
          <p:cNvPr id="73" name="Group 14">
            <a:extLst>
              <a:ext uri="{FF2B5EF4-FFF2-40B4-BE49-F238E27FC236}">
                <a16:creationId xmlns:a16="http://schemas.microsoft.com/office/drawing/2014/main" id="{C2062E2D-37C9-085C-CC20-1C9D9AD3B999}"/>
              </a:ext>
            </a:extLst>
          </p:cNvPr>
          <p:cNvGrpSpPr/>
          <p:nvPr/>
        </p:nvGrpSpPr>
        <p:grpSpPr>
          <a:xfrm>
            <a:off x="9646263" y="7200948"/>
            <a:ext cx="751342" cy="751342"/>
            <a:chOff x="0" y="0"/>
            <a:chExt cx="812800" cy="812800"/>
          </a:xfrm>
        </p:grpSpPr>
        <p:sp>
          <p:nvSpPr>
            <p:cNvPr id="74" name="Freeform 15">
              <a:extLst>
                <a:ext uri="{FF2B5EF4-FFF2-40B4-BE49-F238E27FC236}">
                  <a16:creationId xmlns:a16="http://schemas.microsoft.com/office/drawing/2014/main" id="{668FF5AB-BD5A-4816-A8EB-EEA24725956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</p:sp>
        <p:sp>
          <p:nvSpPr>
            <p:cNvPr id="75" name="TextBox 16">
              <a:extLst>
                <a:ext uri="{FF2B5EF4-FFF2-40B4-BE49-F238E27FC236}">
                  <a16:creationId xmlns:a16="http://schemas.microsoft.com/office/drawing/2014/main" id="{63D924BB-693B-AA6E-F070-369F0DC812E7}"/>
                </a:ext>
              </a:extLst>
            </p:cNvPr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76" name="TextBox 34">
            <a:extLst>
              <a:ext uri="{FF2B5EF4-FFF2-40B4-BE49-F238E27FC236}">
                <a16:creationId xmlns:a16="http://schemas.microsoft.com/office/drawing/2014/main" id="{AA1CF68B-9652-D9F0-0CE4-B6B55FE7D3C6}"/>
              </a:ext>
            </a:extLst>
          </p:cNvPr>
          <p:cNvSpPr txBox="1"/>
          <p:nvPr/>
        </p:nvSpPr>
        <p:spPr>
          <a:xfrm>
            <a:off x="9745526" y="6969692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8</a:t>
            </a:r>
          </a:p>
        </p:txBody>
      </p:sp>
      <p:sp>
        <p:nvSpPr>
          <p:cNvPr id="77" name="TextBox 44">
            <a:extLst>
              <a:ext uri="{FF2B5EF4-FFF2-40B4-BE49-F238E27FC236}">
                <a16:creationId xmlns:a16="http://schemas.microsoft.com/office/drawing/2014/main" id="{CB5834DA-5F1A-2ABD-5D2B-6850A3B69407}"/>
              </a:ext>
            </a:extLst>
          </p:cNvPr>
          <p:cNvSpPr txBox="1"/>
          <p:nvPr/>
        </p:nvSpPr>
        <p:spPr>
          <a:xfrm>
            <a:off x="10702405" y="6951970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b="1" spc="35" dirty="0">
                <a:solidFill>
                  <a:srgbClr val="6274CF"/>
                </a:solidFill>
                <a:latin typeface="Tlab 돋움 레귤러 Bold" panose="020B0600000101010101" charset="-127"/>
                <a:ea typeface="Tlab 돋움 레귤러 Bold" panose="020B0600000101010101" charset="-127"/>
                <a:cs typeface="Tlab 돋움 레귤러"/>
                <a:sym typeface="Tlab 돋움 레귤러"/>
              </a:rPr>
              <a:t>참조 사항</a:t>
            </a:r>
            <a:endParaRPr lang="en-US" sz="3500" b="1" spc="35" dirty="0">
              <a:solidFill>
                <a:srgbClr val="6274CF"/>
              </a:solidFill>
              <a:latin typeface="Tlab 돋움 레귤러 Bold" panose="020B0600000101010101" charset="-127"/>
              <a:ea typeface="Tlab 돋움 레귤러 Bold" panose="020B0600000101010101" charset="-127"/>
              <a:cs typeface="Tlab 돋움 레귤러"/>
              <a:sym typeface="Tlab 돋움 레귤러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15953" y="0"/>
            <a:ext cx="8148447" cy="10287000"/>
            <a:chOff x="0" y="0"/>
            <a:chExt cx="1396510" cy="17630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96510" cy="1763023"/>
            </a:xfrm>
            <a:custGeom>
              <a:avLst/>
              <a:gdLst/>
              <a:ahLst/>
              <a:cxnLst/>
              <a:rect l="l" t="t" r="r" b="b"/>
              <a:pathLst>
                <a:path w="1396510" h="1763023">
                  <a:moveTo>
                    <a:pt x="0" y="0"/>
                  </a:moveTo>
                  <a:lnTo>
                    <a:pt x="1396510" y="0"/>
                  </a:lnTo>
                  <a:lnTo>
                    <a:pt x="1396510" y="1763023"/>
                  </a:lnTo>
                  <a:lnTo>
                    <a:pt x="0" y="1763023"/>
                  </a:lnTo>
                  <a:close/>
                </a:path>
              </a:pathLst>
            </a:custGeom>
            <a:blipFill>
              <a:blip r:embed="rId2"/>
              <a:stretch>
                <a:fillRect r="-89485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144562" y="2903395"/>
            <a:ext cx="9980638" cy="1137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ko-KR" altLang="en-US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altLang="ko-KR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Digital signature</a:t>
            </a:r>
            <a:r>
              <a:rPr lang="ko-KR" altLang="en-US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의</a:t>
            </a:r>
            <a:endParaRPr lang="en-US" altLang="ko-KR" sz="3600" b="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  <a:p>
            <a:pPr algn="l">
              <a:lnSpc>
                <a:spcPts val="4500"/>
              </a:lnSpc>
            </a:pPr>
            <a:r>
              <a:rPr lang="en-US" altLang="ko-KR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		</a:t>
            </a:r>
            <a:r>
              <a:rPr lang="ko-KR" altLang="en-US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무결성 기능을 이용한 파일 전송 </a:t>
            </a:r>
            <a:r>
              <a:rPr lang="en-US" altLang="ko-KR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SW</a:t>
            </a:r>
            <a:r>
              <a:rPr lang="ko-KR" altLang="en-US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endParaRPr lang="en-US" sz="3600" b="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44562" y="409575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44562" y="1306830"/>
            <a:ext cx="7847038" cy="11844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프로젝트</a:t>
            </a:r>
            <a:r>
              <a:rPr lang="en-US" altLang="ko-KR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(</a:t>
            </a: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연구</a:t>
            </a:r>
            <a:r>
              <a:rPr lang="en-US" altLang="ko-KR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, </a:t>
            </a: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설계</a:t>
            </a:r>
            <a:r>
              <a:rPr lang="en-US" altLang="ko-KR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) </a:t>
            </a: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목표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44562" y="4101830"/>
            <a:ext cx="9752038" cy="1677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4471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99" b="0" i="0" u="none" strike="noStrike" kern="1200" cap="none" spc="25" normalizeH="0" baseline="0" noProof="0" dirty="0">
                <a:ln>
                  <a:noFill/>
                </a:ln>
                <a:solidFill>
                  <a:srgbClr val="252525"/>
                </a:solidFill>
                <a:effectLst/>
                <a:uLnTx/>
                <a:uFillTx/>
                <a:latin typeface="TDTD순고딕"/>
                <a:ea typeface="TDTD순고딕"/>
                <a:cs typeface="TDTD순고딕"/>
                <a:sym typeface="TDTD순고딕"/>
              </a:rPr>
              <a:t>▪ </a:t>
            </a:r>
            <a:r>
              <a:rPr lang="en-US" altLang="ko-KR" sz="2599" spc="25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sever</a:t>
            </a:r>
            <a:r>
              <a:rPr lang="ko-KR" altLang="en-US" sz="2599" spc="25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와 </a:t>
            </a:r>
            <a:r>
              <a:rPr lang="en-US" altLang="ko-KR" sz="2599" spc="25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client</a:t>
            </a:r>
            <a:r>
              <a:rPr lang="ko-KR" altLang="en-US" sz="2599" spc="25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간 파일 입출력을 지원하는 소켓 프로그램</a:t>
            </a:r>
            <a:endParaRPr kumimoji="0" lang="en-US" altLang="ko-KR" sz="2599" b="0" i="0" u="none" strike="noStrike" kern="1200" cap="none" spc="25" normalizeH="0" baseline="0" noProof="0" dirty="0">
              <a:ln>
                <a:noFill/>
              </a:ln>
              <a:solidFill>
                <a:srgbClr val="252525"/>
              </a:solidFill>
              <a:effectLst/>
              <a:uLnTx/>
              <a:uFillTx/>
              <a:latin typeface="TDTD순고딕"/>
              <a:ea typeface="TDTD순고딕"/>
              <a:cs typeface="TDTD순고딕"/>
              <a:sym typeface="TDTD순고딕"/>
            </a:endParaRPr>
          </a:p>
          <a:p>
            <a:pPr marL="0" marR="0" lvl="0" indent="0" algn="l" defTabSz="914400" rtl="0" eaLnBrk="1" fontAlgn="auto" latinLnBrk="0" hangingPunct="1">
              <a:lnSpc>
                <a:spcPts val="4471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99" b="0" i="0" u="none" strike="noStrike" kern="1200" cap="none" spc="25" normalizeH="0" baseline="0" noProof="0" dirty="0">
                <a:ln>
                  <a:noFill/>
                </a:ln>
                <a:solidFill>
                  <a:srgbClr val="252525"/>
                </a:solidFill>
                <a:effectLst/>
                <a:uLnTx/>
                <a:uFillTx/>
                <a:latin typeface="TDTD순고딕"/>
                <a:ea typeface="TDTD순고딕"/>
                <a:cs typeface="TDTD순고딕"/>
                <a:sym typeface="TDTD순고딕"/>
              </a:rPr>
              <a:t>▪ 파일 전송 시 </a:t>
            </a:r>
            <a:r>
              <a:rPr kumimoji="0" lang="en-US" altLang="ko-KR" sz="2599" b="0" i="0" u="none" strike="noStrike" kern="1200" cap="none" spc="25" normalizeH="0" baseline="0" noProof="0" dirty="0">
                <a:ln>
                  <a:noFill/>
                </a:ln>
                <a:solidFill>
                  <a:srgbClr val="252525"/>
                </a:solidFill>
                <a:effectLst/>
                <a:uLnTx/>
                <a:uFillTx/>
                <a:latin typeface="TDTD순고딕"/>
                <a:ea typeface="TDTD순고딕"/>
                <a:cs typeface="TDTD순고딕"/>
                <a:sym typeface="TDTD순고딕"/>
              </a:rPr>
              <a:t>ECDSA</a:t>
            </a:r>
            <a:r>
              <a:rPr kumimoji="0" lang="ko-KR" altLang="en-US" sz="2599" b="0" i="0" u="none" strike="noStrike" kern="1200" cap="none" spc="25" normalizeH="0" baseline="0" noProof="0" dirty="0">
                <a:ln>
                  <a:noFill/>
                </a:ln>
                <a:solidFill>
                  <a:srgbClr val="252525"/>
                </a:solidFill>
                <a:effectLst/>
                <a:uLnTx/>
                <a:uFillTx/>
                <a:latin typeface="TDTD순고딕"/>
                <a:ea typeface="TDTD순고딕"/>
                <a:cs typeface="TDTD순고딕"/>
                <a:sym typeface="TDTD순고딕"/>
              </a:rPr>
              <a:t>를 이용해 </a:t>
            </a:r>
            <a:r>
              <a:rPr lang="en-US" altLang="ko-KR" sz="2599" spc="25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authentication, integrity</a:t>
            </a:r>
            <a:r>
              <a:rPr lang="ko-KR" altLang="en-US" sz="2599" spc="25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를 입증</a:t>
            </a:r>
            <a:endParaRPr kumimoji="0" lang="en-US" altLang="ko-KR" sz="2599" b="0" i="0" u="none" strike="noStrike" kern="1200" cap="none" spc="25" normalizeH="0" baseline="0" noProof="0" dirty="0">
              <a:ln>
                <a:noFill/>
              </a:ln>
              <a:solidFill>
                <a:srgbClr val="252525"/>
              </a:solidFill>
              <a:effectLst/>
              <a:uLnTx/>
              <a:uFillTx/>
              <a:latin typeface="TDTD순고딕"/>
              <a:ea typeface="TDTD순고딕"/>
              <a:cs typeface="TDTD순고딕"/>
              <a:sym typeface="TDTD순고딕"/>
            </a:endParaRPr>
          </a:p>
          <a:p>
            <a:pPr marL="0" marR="0" lvl="0" indent="0" algn="l" defTabSz="914400" rtl="0" eaLnBrk="1" fontAlgn="auto" latinLnBrk="0" hangingPunct="1">
              <a:lnSpc>
                <a:spcPts val="4471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99" b="0" i="0" u="none" strike="noStrike" kern="1200" cap="none" spc="25" normalizeH="0" baseline="0" noProof="0" dirty="0">
                <a:ln>
                  <a:noFill/>
                </a:ln>
                <a:solidFill>
                  <a:srgbClr val="252525"/>
                </a:solidFill>
                <a:effectLst/>
                <a:uLnTx/>
                <a:uFillTx/>
                <a:latin typeface="TDTD순고딕"/>
                <a:ea typeface="TDTD순고딕"/>
                <a:cs typeface="TDTD순고딕"/>
                <a:sym typeface="TDTD순고딕"/>
              </a:rPr>
              <a:t>▪</a:t>
            </a:r>
            <a:r>
              <a:rPr lang="en-US" altLang="ko-KR" sz="2599" spc="25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 PC-PC,</a:t>
            </a:r>
            <a:r>
              <a:rPr lang="ko-KR" altLang="en-US" sz="2599" spc="25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 </a:t>
            </a:r>
            <a:r>
              <a:rPr lang="en-US" altLang="ko-KR" sz="2599" spc="25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PC-</a:t>
            </a:r>
            <a:r>
              <a:rPr lang="ko-KR" altLang="en-US" sz="2599" spc="25" dirty="0" err="1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라즈베리파이</a:t>
            </a:r>
            <a:r>
              <a:rPr lang="ko-KR" altLang="en-US" sz="2599" spc="25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 구현</a:t>
            </a:r>
            <a:endParaRPr kumimoji="0" lang="en-US" altLang="ko-KR" sz="2599" b="0" i="0" u="none" strike="noStrike" kern="1200" cap="none" spc="25" normalizeH="0" baseline="0" noProof="0" dirty="0">
              <a:ln>
                <a:noFill/>
              </a:ln>
              <a:solidFill>
                <a:srgbClr val="252525"/>
              </a:solidFill>
              <a:effectLst/>
              <a:uLnTx/>
              <a:uFillTx/>
              <a:latin typeface="TDTD순고딕"/>
              <a:ea typeface="TDTD순고딕"/>
              <a:cs typeface="TDTD순고딕"/>
              <a:sym typeface="TDTD순고딕"/>
            </a:endParaRP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A61CC569-1A2A-C0BF-0828-5F3A55F80FB9}"/>
              </a:ext>
            </a:extLst>
          </p:cNvPr>
          <p:cNvSpPr txBox="1"/>
          <p:nvPr/>
        </p:nvSpPr>
        <p:spPr>
          <a:xfrm>
            <a:off x="1144562" y="6060161"/>
            <a:ext cx="8069615" cy="567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ko-KR" altLang="en-US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구조</a:t>
            </a:r>
            <a:endParaRPr lang="en-US" sz="3600" b="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A9A44B2-3566-DBB1-F223-CECA69D7065C}"/>
              </a:ext>
            </a:extLst>
          </p:cNvPr>
          <p:cNvSpPr/>
          <p:nvPr/>
        </p:nvSpPr>
        <p:spPr>
          <a:xfrm>
            <a:off x="1467896" y="6933417"/>
            <a:ext cx="3429000" cy="3009900"/>
          </a:xfrm>
          <a:prstGeom prst="rect">
            <a:avLst/>
          </a:prstGeom>
          <a:noFill/>
          <a:ln>
            <a:solidFill>
              <a:srgbClr val="6274C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2615924-074D-D648-038A-760A35E45F63}"/>
              </a:ext>
            </a:extLst>
          </p:cNvPr>
          <p:cNvSpPr/>
          <p:nvPr/>
        </p:nvSpPr>
        <p:spPr>
          <a:xfrm>
            <a:off x="6472048" y="6933417"/>
            <a:ext cx="4957952" cy="3009900"/>
          </a:xfrm>
          <a:prstGeom prst="rect">
            <a:avLst/>
          </a:prstGeom>
          <a:noFill/>
          <a:ln>
            <a:solidFill>
              <a:srgbClr val="6274C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27F287-81C9-5AF5-6561-BF749C091062}"/>
              </a:ext>
            </a:extLst>
          </p:cNvPr>
          <p:cNvSpPr txBox="1"/>
          <p:nvPr/>
        </p:nvSpPr>
        <p:spPr>
          <a:xfrm flipH="1">
            <a:off x="7938142" y="6368760"/>
            <a:ext cx="1731682" cy="492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99" spc="25" dirty="0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Server</a:t>
            </a:r>
            <a:endParaRPr lang="ko-KR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D25D24-C0E5-8097-F8D0-6834F2860A5E}"/>
              </a:ext>
            </a:extLst>
          </p:cNvPr>
          <p:cNvSpPr txBox="1"/>
          <p:nvPr/>
        </p:nvSpPr>
        <p:spPr>
          <a:xfrm flipH="1">
            <a:off x="2316555" y="6342349"/>
            <a:ext cx="1731682" cy="492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altLang="ko-KR" sz="2599" b="0" i="0" u="none" strike="noStrike" kern="1200" cap="none" spc="25" normalizeH="0" baseline="0" noProof="0" dirty="0">
                <a:ln>
                  <a:noFill/>
                </a:ln>
                <a:solidFill>
                  <a:srgbClr val="252525"/>
                </a:solidFill>
                <a:effectLst/>
                <a:uLnTx/>
                <a:uFillTx/>
                <a:latin typeface="TDTD순고딕"/>
                <a:ea typeface="TDTD순고딕"/>
                <a:cs typeface="TDTD순고딕"/>
                <a:sym typeface="TDTD순고딕"/>
              </a:rPr>
              <a:t>Client</a:t>
            </a:r>
            <a:endParaRPr lang="ko-KR" altLang="en-US" sz="20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653341A-1DA8-8210-589C-122D517F807D}"/>
              </a:ext>
            </a:extLst>
          </p:cNvPr>
          <p:cNvSpPr/>
          <p:nvPr/>
        </p:nvSpPr>
        <p:spPr>
          <a:xfrm>
            <a:off x="2365879" y="8622195"/>
            <a:ext cx="1633034" cy="1104900"/>
          </a:xfrm>
          <a:prstGeom prst="rect">
            <a:avLst/>
          </a:prstGeom>
          <a:noFill/>
          <a:ln>
            <a:solidFill>
              <a:srgbClr val="6274C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817B10E-2144-A16E-D01F-EAFE3CA14197}"/>
              </a:ext>
            </a:extLst>
          </p:cNvPr>
          <p:cNvSpPr/>
          <p:nvPr/>
        </p:nvSpPr>
        <p:spPr>
          <a:xfrm>
            <a:off x="2365879" y="7517295"/>
            <a:ext cx="1633034" cy="1104900"/>
          </a:xfrm>
          <a:prstGeom prst="rect">
            <a:avLst/>
          </a:prstGeom>
          <a:noFill/>
          <a:ln>
            <a:solidFill>
              <a:srgbClr val="6274C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9E1E912-92DA-FB07-0424-F66423C860F8}"/>
              </a:ext>
            </a:extLst>
          </p:cNvPr>
          <p:cNvSpPr txBox="1"/>
          <p:nvPr/>
        </p:nvSpPr>
        <p:spPr>
          <a:xfrm flipH="1">
            <a:off x="2436008" y="8940695"/>
            <a:ext cx="149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Message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158B8D-05FB-8053-72A5-2779440B269B}"/>
              </a:ext>
            </a:extLst>
          </p:cNvPr>
          <p:cNvSpPr txBox="1"/>
          <p:nvPr/>
        </p:nvSpPr>
        <p:spPr>
          <a:xfrm flipH="1">
            <a:off x="2365879" y="7070907"/>
            <a:ext cx="16330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ECDSA</a:t>
            </a:r>
            <a:endParaRPr lang="ko-KR" altLang="en-US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5E0F7B-C346-6BF6-A0F6-C1B16216E342}"/>
              </a:ext>
            </a:extLst>
          </p:cNvPr>
          <p:cNvSpPr txBox="1"/>
          <p:nvPr/>
        </p:nvSpPr>
        <p:spPr>
          <a:xfrm flipH="1">
            <a:off x="2436008" y="7729693"/>
            <a:ext cx="1492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Digital</a:t>
            </a:r>
          </a:p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Signature</a:t>
            </a:r>
            <a:endParaRPr lang="ko-KR" altLang="en-US" sz="1600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476DA53-E668-1086-7FEE-C9FB8524C5B9}"/>
              </a:ext>
            </a:extLst>
          </p:cNvPr>
          <p:cNvSpPr/>
          <p:nvPr/>
        </p:nvSpPr>
        <p:spPr>
          <a:xfrm>
            <a:off x="6537274" y="8622195"/>
            <a:ext cx="1463726" cy="1104900"/>
          </a:xfrm>
          <a:prstGeom prst="rect">
            <a:avLst/>
          </a:prstGeom>
          <a:noFill/>
          <a:ln>
            <a:solidFill>
              <a:srgbClr val="6274C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8107D38-5DED-6FAD-7B58-0B4C6108FF8D}"/>
              </a:ext>
            </a:extLst>
          </p:cNvPr>
          <p:cNvSpPr/>
          <p:nvPr/>
        </p:nvSpPr>
        <p:spPr>
          <a:xfrm>
            <a:off x="6537274" y="7517295"/>
            <a:ext cx="1463726" cy="1104900"/>
          </a:xfrm>
          <a:prstGeom prst="rect">
            <a:avLst/>
          </a:prstGeom>
          <a:noFill/>
          <a:ln>
            <a:solidFill>
              <a:srgbClr val="6274C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4E0CA3-9FDA-2852-80A5-AC591B2D00FE}"/>
              </a:ext>
            </a:extLst>
          </p:cNvPr>
          <p:cNvSpPr txBox="1"/>
          <p:nvPr/>
        </p:nvSpPr>
        <p:spPr>
          <a:xfrm flipH="1">
            <a:off x="6600132" y="8940695"/>
            <a:ext cx="13380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Message</a:t>
            </a:r>
            <a:endParaRPr lang="ko-KR" alt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4EE8A0-5F7D-ED83-0F06-8B0F7AE7D489}"/>
              </a:ext>
            </a:extLst>
          </p:cNvPr>
          <p:cNvSpPr txBox="1"/>
          <p:nvPr/>
        </p:nvSpPr>
        <p:spPr>
          <a:xfrm flipH="1">
            <a:off x="6567124" y="7070907"/>
            <a:ext cx="1600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ECDSA</a:t>
            </a:r>
            <a:endParaRPr lang="ko-KR" altLang="en-US" sz="16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09A6FDE-313A-CFAA-208F-D52598519294}"/>
              </a:ext>
            </a:extLst>
          </p:cNvPr>
          <p:cNvSpPr txBox="1"/>
          <p:nvPr/>
        </p:nvSpPr>
        <p:spPr>
          <a:xfrm flipH="1">
            <a:off x="6455454" y="7726083"/>
            <a:ext cx="1567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Digital</a:t>
            </a:r>
          </a:p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Signature</a:t>
            </a:r>
            <a:endParaRPr lang="ko-KR" altLang="en-US" sz="16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F8D4869-313E-C6BB-2663-86BF545AAE80}"/>
              </a:ext>
            </a:extLst>
          </p:cNvPr>
          <p:cNvSpPr/>
          <p:nvPr/>
        </p:nvSpPr>
        <p:spPr>
          <a:xfrm>
            <a:off x="9615926" y="8763000"/>
            <a:ext cx="1463726" cy="1104900"/>
          </a:xfrm>
          <a:prstGeom prst="rect">
            <a:avLst/>
          </a:prstGeom>
          <a:noFill/>
          <a:ln>
            <a:solidFill>
              <a:srgbClr val="6274C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FEBCC3B-853A-4431-CF1B-48B3F2DD9CE1}"/>
              </a:ext>
            </a:extLst>
          </p:cNvPr>
          <p:cNvSpPr/>
          <p:nvPr/>
        </p:nvSpPr>
        <p:spPr>
          <a:xfrm>
            <a:off x="9615926" y="7048500"/>
            <a:ext cx="1463726" cy="1104900"/>
          </a:xfrm>
          <a:prstGeom prst="rect">
            <a:avLst/>
          </a:prstGeom>
          <a:noFill/>
          <a:ln>
            <a:solidFill>
              <a:srgbClr val="6274C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7B502A-8F38-AFED-C1FB-516E1A69FBC6}"/>
              </a:ext>
            </a:extLst>
          </p:cNvPr>
          <p:cNvSpPr txBox="1"/>
          <p:nvPr/>
        </p:nvSpPr>
        <p:spPr>
          <a:xfrm flipH="1">
            <a:off x="9678784" y="9081500"/>
            <a:ext cx="13380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Hash`(M)</a:t>
            </a:r>
            <a:endParaRPr lang="ko-KR" altLang="en-US" sz="16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AAD02D-DCAB-A518-BD9B-ABD15C2EBEBF}"/>
              </a:ext>
            </a:extLst>
          </p:cNvPr>
          <p:cNvSpPr txBox="1"/>
          <p:nvPr/>
        </p:nvSpPr>
        <p:spPr>
          <a:xfrm flipH="1">
            <a:off x="9447264" y="7400895"/>
            <a:ext cx="1760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Hash(M)</a:t>
            </a:r>
            <a:endParaRPr lang="ko-KR" altLang="en-US" sz="1600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2449F58B-3CA6-56FA-5608-9083421EEA03}"/>
              </a:ext>
            </a:extLst>
          </p:cNvPr>
          <p:cNvCxnSpPr>
            <a:cxnSpLocks/>
            <a:stCxn id="29" idx="3"/>
            <a:endCxn id="34" idx="1"/>
          </p:cNvCxnSpPr>
          <p:nvPr/>
        </p:nvCxnSpPr>
        <p:spPr>
          <a:xfrm flipV="1">
            <a:off x="8001000" y="7600950"/>
            <a:ext cx="1614926" cy="4687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C20FD632-3A60-3797-3A81-0F5C51B8FC0B}"/>
              </a:ext>
            </a:extLst>
          </p:cNvPr>
          <p:cNvCxnSpPr>
            <a:cxnSpLocks/>
            <a:stCxn id="28" idx="3"/>
            <a:endCxn id="33" idx="1"/>
          </p:cNvCxnSpPr>
          <p:nvPr/>
        </p:nvCxnSpPr>
        <p:spPr>
          <a:xfrm>
            <a:off x="8001000" y="9174645"/>
            <a:ext cx="1614926" cy="140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3A711D0A-6919-E769-03D3-E71E2B0C0640}"/>
              </a:ext>
            </a:extLst>
          </p:cNvPr>
          <p:cNvSpPr txBox="1"/>
          <p:nvPr/>
        </p:nvSpPr>
        <p:spPr>
          <a:xfrm flipH="1">
            <a:off x="8046396" y="7435237"/>
            <a:ext cx="1567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Dec</a:t>
            </a:r>
            <a:endParaRPr lang="ko-KR" altLang="en-US" sz="16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45D7D0F-CFFB-1898-0C7A-DB696247F05F}"/>
              </a:ext>
            </a:extLst>
          </p:cNvPr>
          <p:cNvSpPr txBox="1"/>
          <p:nvPr/>
        </p:nvSpPr>
        <p:spPr>
          <a:xfrm flipH="1">
            <a:off x="8046396" y="8881445"/>
            <a:ext cx="1567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Hash</a:t>
            </a:r>
            <a:endParaRPr lang="ko-KR" altLang="en-US" sz="1600" dirty="0"/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F783AD1-8BE3-DB93-7B93-694E2D9F63B5}"/>
              </a:ext>
            </a:extLst>
          </p:cNvPr>
          <p:cNvCxnSpPr>
            <a:stCxn id="34" idx="2"/>
            <a:endCxn id="33" idx="0"/>
          </p:cNvCxnSpPr>
          <p:nvPr/>
        </p:nvCxnSpPr>
        <p:spPr>
          <a:xfrm>
            <a:off x="10347789" y="8153400"/>
            <a:ext cx="0" cy="6096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B9333BBB-5B1C-DECB-06E5-94671DF40427}"/>
              </a:ext>
            </a:extLst>
          </p:cNvPr>
          <p:cNvSpPr txBox="1"/>
          <p:nvPr/>
        </p:nvSpPr>
        <p:spPr>
          <a:xfrm flipH="1">
            <a:off x="8961111" y="8269745"/>
            <a:ext cx="1567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compare</a:t>
            </a:r>
            <a:endParaRPr lang="ko-KR" altLang="en-US" sz="1600" dirty="0"/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0F07ACC2-F3D6-1B93-022A-76397BC82124}"/>
              </a:ext>
            </a:extLst>
          </p:cNvPr>
          <p:cNvCxnSpPr>
            <a:cxnSpLocks/>
          </p:cNvCxnSpPr>
          <p:nvPr/>
        </p:nvCxnSpPr>
        <p:spPr>
          <a:xfrm>
            <a:off x="3998913" y="8622195"/>
            <a:ext cx="251605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765E3163-0E85-53C1-23E6-480A6407C43B}"/>
              </a:ext>
            </a:extLst>
          </p:cNvPr>
          <p:cNvSpPr txBox="1"/>
          <p:nvPr/>
        </p:nvSpPr>
        <p:spPr>
          <a:xfrm flipH="1">
            <a:off x="4922502" y="8175557"/>
            <a:ext cx="1567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25" dirty="0">
                <a:solidFill>
                  <a:srgbClr val="252525"/>
                </a:solidFill>
                <a:latin typeface="TDTD순고딕"/>
                <a:ea typeface="TDTD순고딕"/>
                <a:sym typeface="TDTD순고딕"/>
              </a:rPr>
              <a:t>Socket</a:t>
            </a:r>
            <a:endParaRPr lang="ko-KR" alt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54000" y="0"/>
            <a:ext cx="9144000" cy="10287000"/>
            <a:chOff x="0" y="0"/>
            <a:chExt cx="240829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43434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2408296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954000" y="0"/>
            <a:ext cx="9144000" cy="10287000"/>
            <a:chOff x="0" y="0"/>
            <a:chExt cx="1567132" cy="17630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67131" cy="1763023"/>
            </a:xfrm>
            <a:prstGeom prst="rect">
              <a:avLst/>
            </a:prstGeom>
            <a:blipFill>
              <a:blip r:embed="rId2">
                <a:alphaModFix amt="18000"/>
              </a:blip>
              <a:stretch>
                <a:fillRect l="-65945" r="-2910"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144562" y="419100"/>
            <a:ext cx="1396179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b="1" spc="1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44562" y="1306830"/>
            <a:ext cx="6627838" cy="11844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계획 대비 진행 상황</a:t>
            </a: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4129BE77-392B-DDFF-5724-1747CEF1F0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682551"/>
            <a:ext cx="20974380" cy="5672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5A5CE2D7-52E5-BCDD-C0E9-1218E1E9DF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772525"/>
              </p:ext>
            </p:extLst>
          </p:nvPr>
        </p:nvGraphicFramePr>
        <p:xfrm>
          <a:off x="169241" y="3467100"/>
          <a:ext cx="12285408" cy="4295643"/>
        </p:xfrm>
        <a:graphic>
          <a:graphicData uri="http://schemas.openxmlformats.org/drawingml/2006/table">
            <a:tbl>
              <a:tblPr/>
              <a:tblGrid>
                <a:gridCol w="834451">
                  <a:extLst>
                    <a:ext uri="{9D8B030D-6E8A-4147-A177-3AD203B41FA5}">
                      <a16:colId xmlns:a16="http://schemas.microsoft.com/office/drawing/2014/main" val="2914268881"/>
                    </a:ext>
                  </a:extLst>
                </a:gridCol>
                <a:gridCol w="5296789">
                  <a:extLst>
                    <a:ext uri="{9D8B030D-6E8A-4147-A177-3AD203B41FA5}">
                      <a16:colId xmlns:a16="http://schemas.microsoft.com/office/drawing/2014/main" val="3466559497"/>
                    </a:ext>
                  </a:extLst>
                </a:gridCol>
                <a:gridCol w="769271">
                  <a:extLst>
                    <a:ext uri="{9D8B030D-6E8A-4147-A177-3AD203B41FA5}">
                      <a16:colId xmlns:a16="http://schemas.microsoft.com/office/drawing/2014/main" val="3709257335"/>
                    </a:ext>
                  </a:extLst>
                </a:gridCol>
                <a:gridCol w="769271">
                  <a:extLst>
                    <a:ext uri="{9D8B030D-6E8A-4147-A177-3AD203B41FA5}">
                      <a16:colId xmlns:a16="http://schemas.microsoft.com/office/drawing/2014/main" val="2285467453"/>
                    </a:ext>
                  </a:extLst>
                </a:gridCol>
                <a:gridCol w="769271">
                  <a:extLst>
                    <a:ext uri="{9D8B030D-6E8A-4147-A177-3AD203B41FA5}">
                      <a16:colId xmlns:a16="http://schemas.microsoft.com/office/drawing/2014/main" val="3663293854"/>
                    </a:ext>
                  </a:extLst>
                </a:gridCol>
                <a:gridCol w="769271">
                  <a:extLst>
                    <a:ext uri="{9D8B030D-6E8A-4147-A177-3AD203B41FA5}">
                      <a16:colId xmlns:a16="http://schemas.microsoft.com/office/drawing/2014/main" val="1153660561"/>
                    </a:ext>
                  </a:extLst>
                </a:gridCol>
                <a:gridCol w="757035">
                  <a:extLst>
                    <a:ext uri="{9D8B030D-6E8A-4147-A177-3AD203B41FA5}">
                      <a16:colId xmlns:a16="http://schemas.microsoft.com/office/drawing/2014/main" val="4217083423"/>
                    </a:ext>
                  </a:extLst>
                </a:gridCol>
                <a:gridCol w="781507">
                  <a:extLst>
                    <a:ext uri="{9D8B030D-6E8A-4147-A177-3AD203B41FA5}">
                      <a16:colId xmlns:a16="http://schemas.microsoft.com/office/drawing/2014/main" val="1207269111"/>
                    </a:ext>
                  </a:extLst>
                </a:gridCol>
                <a:gridCol w="769271">
                  <a:extLst>
                    <a:ext uri="{9D8B030D-6E8A-4147-A177-3AD203B41FA5}">
                      <a16:colId xmlns:a16="http://schemas.microsoft.com/office/drawing/2014/main" val="2047492581"/>
                    </a:ext>
                  </a:extLst>
                </a:gridCol>
                <a:gridCol w="769271">
                  <a:extLst>
                    <a:ext uri="{9D8B030D-6E8A-4147-A177-3AD203B41FA5}">
                      <a16:colId xmlns:a16="http://schemas.microsoft.com/office/drawing/2014/main" val="773327392"/>
                    </a:ext>
                  </a:extLst>
                </a:gridCol>
              </a:tblGrid>
              <a:tr h="536425">
                <a:tc rowSpan="7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</a:pPr>
                      <a:r>
                        <a:rPr lang="ko-KR" altLang="en-US" sz="2400" b="1" kern="0" spc="0" dirty="0">
                          <a:solidFill>
                            <a:srgbClr val="FFFFFF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연구</a:t>
                      </a: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</a:pPr>
                      <a:r>
                        <a:rPr lang="ko-KR" altLang="en-US" sz="2400" b="1" kern="0" spc="0" dirty="0">
                          <a:solidFill>
                            <a:srgbClr val="FFFFFF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일정</a:t>
                      </a: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</a:pPr>
                      <a:r>
                        <a:rPr lang="ko-KR" altLang="en-US" sz="2400" b="1" kern="0" spc="0" dirty="0">
                          <a:solidFill>
                            <a:srgbClr val="FFFFFF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및</a:t>
                      </a: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</a:pPr>
                      <a:r>
                        <a:rPr lang="ko-KR" altLang="en-US" sz="2400" b="1" kern="0" spc="0" dirty="0">
                          <a:solidFill>
                            <a:srgbClr val="FFFFFF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계획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D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b="1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연구내용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3</a:t>
                      </a: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4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5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6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7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8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9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10</a:t>
                      </a: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556396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정보보안 이론 학습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6799240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OpenSSL, </a:t>
                      </a: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네트워크 프로그램 학습</a:t>
                      </a: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/</a:t>
                      </a: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구현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0362196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전체 프로그램 </a:t>
                      </a:r>
                      <a:r>
                        <a:rPr lang="ko-KR" altLang="en-US" sz="2400" kern="0" spc="0" dirty="0" err="1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가구성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638880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1</a:t>
                      </a: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차 목표</a:t>
                      </a: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(PC-PC)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4627530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최종목표</a:t>
                      </a: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(</a:t>
                      </a: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client–server(raspberry)</a:t>
                      </a: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)</a:t>
                      </a:r>
                      <a:endParaRPr 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730955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오류 수정 및 보고서 작성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339304"/>
                  </a:ext>
                </a:extLst>
              </a:tr>
            </a:tbl>
          </a:graphicData>
        </a:graphic>
      </p:graphicFrame>
      <p:sp>
        <p:nvSpPr>
          <p:cNvPr id="17" name="Rectangle 2">
            <a:extLst>
              <a:ext uri="{FF2B5EF4-FFF2-40B4-BE49-F238E27FC236}">
                <a16:creationId xmlns:a16="http://schemas.microsoft.com/office/drawing/2014/main" id="{04DD53F9-CF35-DC35-44EE-616E888719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7737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D7A8EA4E-F2C4-F1FD-6C92-1FCD2AC3F56F}"/>
              </a:ext>
            </a:extLst>
          </p:cNvPr>
          <p:cNvSpPr/>
          <p:nvPr/>
        </p:nvSpPr>
        <p:spPr>
          <a:xfrm rot="16200000">
            <a:off x="6915936" y="3548912"/>
            <a:ext cx="328678" cy="1536655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3A96138C-9E1E-76E6-185C-D7868042909B}"/>
              </a:ext>
            </a:extLst>
          </p:cNvPr>
          <p:cNvSpPr/>
          <p:nvPr/>
        </p:nvSpPr>
        <p:spPr>
          <a:xfrm rot="16200000">
            <a:off x="7300102" y="4559410"/>
            <a:ext cx="328678" cy="768329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7F3AF-D050-02D4-4D55-316D87BD9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537EC68-9DA0-F173-B0F0-7FAC8E5997CC}"/>
              </a:ext>
            </a:extLst>
          </p:cNvPr>
          <p:cNvGrpSpPr/>
          <p:nvPr/>
        </p:nvGrpSpPr>
        <p:grpSpPr>
          <a:xfrm>
            <a:off x="2002282" y="5398114"/>
            <a:ext cx="2518122" cy="2518122"/>
            <a:chOff x="0" y="0"/>
            <a:chExt cx="812800" cy="812800"/>
          </a:xfrm>
          <a:pattFill prst="wdDnDiag">
            <a:fgClr>
              <a:schemeClr val="accent1"/>
            </a:fgClr>
            <a:bgClr>
              <a:schemeClr val="bg1"/>
            </a:bgClr>
          </a:pattFill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744A6C9-9FA6-45DD-F9C9-703E11D007C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  <a:ln w="57150" cap="sq">
              <a:solidFill>
                <a:srgbClr val="6274CF"/>
              </a:solidFill>
              <a:prstDash val="solid"/>
              <a:miter/>
            </a:ln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7D2D7162-2CE4-A239-03B8-A0C0267E341D}"/>
              </a:ext>
            </a:extLst>
          </p:cNvPr>
          <p:cNvGrpSpPr/>
          <p:nvPr/>
        </p:nvGrpSpPr>
        <p:grpSpPr>
          <a:xfrm>
            <a:off x="7880608" y="5398114"/>
            <a:ext cx="2518122" cy="2518122"/>
            <a:chOff x="0" y="0"/>
            <a:chExt cx="812800" cy="812800"/>
          </a:xfrm>
          <a:pattFill prst="dkVert">
            <a:fgClr>
              <a:schemeClr val="accent1"/>
            </a:fgClr>
            <a:bgClr>
              <a:schemeClr val="bg1"/>
            </a:bgClr>
          </a:patt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DBA6A9D-2843-C502-8856-9764514D67A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  <a:ln w="57150" cap="sq">
              <a:solidFill>
                <a:srgbClr val="6274CF"/>
              </a:solidFill>
              <a:prstDash val="solid"/>
              <a:miter/>
            </a:ln>
          </p:spPr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FCB58658-105A-3EA5-5B16-659830AE846F}"/>
              </a:ext>
            </a:extLst>
          </p:cNvPr>
          <p:cNvGrpSpPr/>
          <p:nvPr/>
        </p:nvGrpSpPr>
        <p:grpSpPr>
          <a:xfrm>
            <a:off x="13276472" y="5398114"/>
            <a:ext cx="2518122" cy="2518122"/>
            <a:chOff x="0" y="0"/>
            <a:chExt cx="812800" cy="812800"/>
          </a:xfrm>
          <a:pattFill prst="wdUpDiag">
            <a:fgClr>
              <a:schemeClr val="accent1"/>
            </a:fgClr>
            <a:bgClr>
              <a:schemeClr val="bg1"/>
            </a:bgClr>
          </a:pattFill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577953C-3E38-453A-11DC-077278D0942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pFill/>
            <a:ln w="57150" cap="sq">
              <a:solidFill>
                <a:srgbClr val="6274CF"/>
              </a:solidFill>
              <a:prstDash val="solid"/>
              <a:miter/>
            </a:ln>
          </p:spPr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FA6A7037-183A-9D48-0996-04364E52B83B}"/>
              </a:ext>
            </a:extLst>
          </p:cNvPr>
          <p:cNvSpPr txBox="1"/>
          <p:nvPr/>
        </p:nvSpPr>
        <p:spPr>
          <a:xfrm>
            <a:off x="2115298" y="7862508"/>
            <a:ext cx="2292088" cy="756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5"/>
              </a:lnSpc>
            </a:pPr>
            <a:r>
              <a:rPr lang="ko-KR" altLang="en-US" sz="2899" b="1" spc="217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최현진</a:t>
            </a:r>
            <a:endParaRPr lang="en-US" sz="2899" b="1" spc="217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289951AB-DBCE-C1F3-C0A7-255869CA9D72}"/>
              </a:ext>
            </a:extLst>
          </p:cNvPr>
          <p:cNvSpPr txBox="1"/>
          <p:nvPr/>
        </p:nvSpPr>
        <p:spPr>
          <a:xfrm>
            <a:off x="7997956" y="7866855"/>
            <a:ext cx="2292088" cy="756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5"/>
              </a:lnSpc>
            </a:pPr>
            <a:r>
              <a:rPr lang="ko-KR" altLang="en-US" sz="2899" b="1" spc="217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강지민</a:t>
            </a:r>
            <a:endParaRPr lang="en-US" sz="2899" b="1" spc="217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73625A0A-65CA-A653-6D42-AC51BEFD967A}"/>
              </a:ext>
            </a:extLst>
          </p:cNvPr>
          <p:cNvSpPr txBox="1"/>
          <p:nvPr/>
        </p:nvSpPr>
        <p:spPr>
          <a:xfrm>
            <a:off x="13389487" y="7862508"/>
            <a:ext cx="2292088" cy="756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5"/>
              </a:lnSpc>
            </a:pPr>
            <a:r>
              <a:rPr lang="ko-KR" altLang="en-US" sz="2899" b="1" spc="217" dirty="0" err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방채혁</a:t>
            </a:r>
            <a:endParaRPr lang="en-US" sz="2899" b="1" spc="217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1FF5F0C2-514E-B63F-DA8A-B5D0748187CD}"/>
              </a:ext>
            </a:extLst>
          </p:cNvPr>
          <p:cNvSpPr txBox="1"/>
          <p:nvPr/>
        </p:nvSpPr>
        <p:spPr>
          <a:xfrm>
            <a:off x="942551" y="8806815"/>
            <a:ext cx="4637581" cy="492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ko-KR" altLang="en-US" sz="3200" spc="15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임베디드 보드 테스트</a:t>
            </a:r>
            <a:endParaRPr lang="en-US" altLang="ko-KR" sz="3200" spc="150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4D0272F3-FCBC-B4F1-77AE-008F056EA4B5}"/>
              </a:ext>
            </a:extLst>
          </p:cNvPr>
          <p:cNvSpPr txBox="1"/>
          <p:nvPr/>
        </p:nvSpPr>
        <p:spPr>
          <a:xfrm>
            <a:off x="6820878" y="8806815"/>
            <a:ext cx="4637581" cy="492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ko-KR" altLang="en-US" sz="3200" spc="15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파일 송수신</a:t>
            </a:r>
            <a:endParaRPr lang="en-US" altLang="ko-KR" sz="3200" spc="150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7D177C9E-898D-FE58-D2E5-C053754F0A91}"/>
              </a:ext>
            </a:extLst>
          </p:cNvPr>
          <p:cNvSpPr txBox="1"/>
          <p:nvPr/>
        </p:nvSpPr>
        <p:spPr>
          <a:xfrm>
            <a:off x="12216741" y="8806815"/>
            <a:ext cx="4637581" cy="492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ko-KR" altLang="en-US" sz="3200" spc="15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디지털 서명</a:t>
            </a:r>
            <a:r>
              <a:rPr lang="en-US" altLang="ko-KR" sz="3200" spc="15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ko-KR" altLang="en-US" sz="3200" spc="15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구현</a:t>
            </a:r>
            <a:endParaRPr lang="en-US" sz="3200" spc="150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7BCC8D0A-0C90-CC77-BF74-E7CDB6B4942E}"/>
              </a:ext>
            </a:extLst>
          </p:cNvPr>
          <p:cNvSpPr txBox="1"/>
          <p:nvPr/>
        </p:nvSpPr>
        <p:spPr>
          <a:xfrm>
            <a:off x="1144562" y="419100"/>
            <a:ext cx="1396179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b="1" spc="1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03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93CB5E0B-C3A0-57EA-E42B-BACB0810DE76}"/>
              </a:ext>
            </a:extLst>
          </p:cNvPr>
          <p:cNvSpPr txBox="1"/>
          <p:nvPr/>
        </p:nvSpPr>
        <p:spPr>
          <a:xfrm>
            <a:off x="1144562" y="130683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역할 분담</a:t>
            </a:r>
            <a:endParaRPr lang="en-US" sz="5200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grpSp>
        <p:nvGrpSpPr>
          <p:cNvPr id="24" name="Group 4">
            <a:extLst>
              <a:ext uri="{FF2B5EF4-FFF2-40B4-BE49-F238E27FC236}">
                <a16:creationId xmlns:a16="http://schemas.microsoft.com/office/drawing/2014/main" id="{A94A3C74-75ED-15E1-395E-418115640336}"/>
              </a:ext>
            </a:extLst>
          </p:cNvPr>
          <p:cNvGrpSpPr>
            <a:grpSpLocks noChangeAspect="1"/>
          </p:cNvGrpSpPr>
          <p:nvPr/>
        </p:nvGrpSpPr>
        <p:grpSpPr>
          <a:xfrm>
            <a:off x="6975902" y="329243"/>
            <a:ext cx="4327532" cy="4327532"/>
            <a:chOff x="0" y="0"/>
            <a:chExt cx="812800" cy="812800"/>
          </a:xfrm>
          <a:pattFill prst="dkVert">
            <a:fgClr>
              <a:schemeClr val="accent1"/>
            </a:fgClr>
            <a:bgClr>
              <a:schemeClr val="bg1"/>
            </a:bgClr>
          </a:pattFill>
        </p:grpSpPr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77AC9EFE-2702-CEDD-9827-29B5C2D6A91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noFill/>
            <a:ln w="57150" cap="sq">
              <a:solidFill>
                <a:srgbClr val="6274CF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</p:grpSp>
      <p:sp>
        <p:nvSpPr>
          <p:cNvPr id="26" name="TextBox 12">
            <a:extLst>
              <a:ext uri="{FF2B5EF4-FFF2-40B4-BE49-F238E27FC236}">
                <a16:creationId xmlns:a16="http://schemas.microsoft.com/office/drawing/2014/main" id="{C58C450B-D7E9-CB97-634E-9679BCCC9391}"/>
              </a:ext>
            </a:extLst>
          </p:cNvPr>
          <p:cNvSpPr txBox="1"/>
          <p:nvPr/>
        </p:nvSpPr>
        <p:spPr>
          <a:xfrm>
            <a:off x="6820878" y="1866900"/>
            <a:ext cx="4637581" cy="2339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9"/>
              </a:lnSpc>
            </a:pPr>
            <a:r>
              <a:rPr lang="ko-KR" altLang="en-US" sz="3200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정보보안</a:t>
            </a:r>
            <a:r>
              <a:rPr lang="en-US" altLang="ko-KR" sz="3200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/</a:t>
            </a:r>
            <a:r>
              <a:rPr lang="ko-KR" altLang="en-US" sz="3200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암호 이론</a:t>
            </a:r>
            <a:endParaRPr lang="en-US" altLang="ko-KR" sz="3200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algn="ctr">
              <a:lnSpc>
                <a:spcPts val="3599"/>
              </a:lnSpc>
            </a:pPr>
            <a:r>
              <a:rPr lang="ko-KR" altLang="en-US" sz="3200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네트워크 프로그래밍</a:t>
            </a:r>
            <a:endParaRPr lang="en-US" altLang="ko-KR" sz="3200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algn="ctr">
              <a:lnSpc>
                <a:spcPts val="3599"/>
              </a:lnSpc>
            </a:pPr>
            <a:r>
              <a:rPr lang="en-US" altLang="ko-KR" sz="3200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OpenSSL </a:t>
            </a:r>
            <a:r>
              <a:rPr lang="ko-KR" altLang="en-US" sz="3200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학습</a:t>
            </a:r>
            <a:endParaRPr lang="en-US" altLang="ko-KR" sz="3200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algn="ctr">
              <a:lnSpc>
                <a:spcPts val="3599"/>
              </a:lnSpc>
            </a:pPr>
            <a:r>
              <a:rPr lang="ko-KR" altLang="en-US" sz="3200" spc="150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보고서 작성</a:t>
            </a:r>
            <a:endParaRPr lang="en-US" altLang="ko-KR" sz="3200" spc="150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algn="ctr">
              <a:lnSpc>
                <a:spcPts val="3599"/>
              </a:lnSpc>
            </a:pPr>
            <a:endParaRPr lang="en-US" altLang="ko-KR" sz="3200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B43FEDC8-96BF-375C-4BB0-B546AD789012}"/>
              </a:ext>
            </a:extLst>
          </p:cNvPr>
          <p:cNvCxnSpPr>
            <a:cxnSpLocks/>
          </p:cNvCxnSpPr>
          <p:nvPr/>
        </p:nvCxnSpPr>
        <p:spPr>
          <a:xfrm flipH="1">
            <a:off x="3261341" y="2493009"/>
            <a:ext cx="3714561" cy="2905105"/>
          </a:xfrm>
          <a:prstGeom prst="line">
            <a:avLst/>
          </a:prstGeom>
          <a:ln w="79375">
            <a:solidFill>
              <a:srgbClr val="6274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4EA3F46A-00D5-F06A-28B0-ADB041D8FEC3}"/>
              </a:ext>
            </a:extLst>
          </p:cNvPr>
          <p:cNvCxnSpPr>
            <a:cxnSpLocks/>
          </p:cNvCxnSpPr>
          <p:nvPr/>
        </p:nvCxnSpPr>
        <p:spPr>
          <a:xfrm>
            <a:off x="11312100" y="2493009"/>
            <a:ext cx="3097848" cy="2905105"/>
          </a:xfrm>
          <a:prstGeom prst="line">
            <a:avLst/>
          </a:prstGeom>
          <a:ln w="79375">
            <a:solidFill>
              <a:srgbClr val="6274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8FA806D5-5E04-AF01-0039-1212F4A56B45}"/>
              </a:ext>
            </a:extLst>
          </p:cNvPr>
          <p:cNvCxnSpPr>
            <a:cxnSpLocks/>
          </p:cNvCxnSpPr>
          <p:nvPr/>
        </p:nvCxnSpPr>
        <p:spPr>
          <a:xfrm>
            <a:off x="9139668" y="4656775"/>
            <a:ext cx="0" cy="741339"/>
          </a:xfrm>
          <a:prstGeom prst="line">
            <a:avLst/>
          </a:prstGeom>
          <a:ln w="79375">
            <a:solidFill>
              <a:srgbClr val="6274C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9">
            <a:extLst>
              <a:ext uri="{FF2B5EF4-FFF2-40B4-BE49-F238E27FC236}">
                <a16:creationId xmlns:a16="http://schemas.microsoft.com/office/drawing/2014/main" id="{A3D90D60-BF46-862F-80C1-3BEC7938D827}"/>
              </a:ext>
            </a:extLst>
          </p:cNvPr>
          <p:cNvSpPr txBox="1"/>
          <p:nvPr/>
        </p:nvSpPr>
        <p:spPr>
          <a:xfrm>
            <a:off x="7997956" y="853872"/>
            <a:ext cx="2292088" cy="756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5"/>
              </a:lnSpc>
            </a:pPr>
            <a:r>
              <a:rPr lang="ko-KR" altLang="en-US" sz="2899" b="1" spc="217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공통</a:t>
            </a:r>
            <a:endParaRPr lang="en-US" sz="2899" b="1" spc="217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</p:spTree>
    <p:extLst>
      <p:ext uri="{BB962C8B-B14F-4D97-AF65-F5344CB8AC3E}">
        <p14:creationId xmlns:p14="http://schemas.microsoft.com/office/powerpoint/2010/main" val="26664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21B46D-0D45-1E7C-657B-35C776AA7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>
            <a:extLst>
              <a:ext uri="{FF2B5EF4-FFF2-40B4-BE49-F238E27FC236}">
                <a16:creationId xmlns:a16="http://schemas.microsoft.com/office/drawing/2014/main" id="{166062DE-8AE0-97B4-64AD-85F5A748FD88}"/>
              </a:ext>
            </a:extLst>
          </p:cNvPr>
          <p:cNvSpPr txBox="1"/>
          <p:nvPr/>
        </p:nvSpPr>
        <p:spPr>
          <a:xfrm>
            <a:off x="1144563" y="419101"/>
            <a:ext cx="1396179" cy="12527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000"/>
              </a:lnSpc>
            </a:pPr>
            <a:r>
              <a:rPr lang="en-US" sz="5499" b="1" spc="1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04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CB080CB-311D-8EEA-CB6D-46CAA0E03CFA}"/>
              </a:ext>
            </a:extLst>
          </p:cNvPr>
          <p:cNvSpPr txBox="1"/>
          <p:nvPr/>
        </p:nvSpPr>
        <p:spPr>
          <a:xfrm>
            <a:off x="1144562" y="1306831"/>
            <a:ext cx="5942039" cy="11845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401"/>
              </a:lnSpc>
            </a:pPr>
            <a:r>
              <a:rPr lang="ko-KR" altLang="en-US" sz="5201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설계 사양</a:t>
            </a:r>
            <a:endParaRPr lang="en-US" sz="5201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pic>
        <p:nvPicPr>
          <p:cNvPr id="13" name="그림 12" descr="그래픽, 폰트, 스크린샷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5B09F43-755E-AA3D-D6CD-71712A5D2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8366" y="3924300"/>
            <a:ext cx="4876800" cy="2438400"/>
          </a:xfrm>
          <a:prstGeom prst="rect">
            <a:avLst/>
          </a:prstGeom>
        </p:spPr>
      </p:pic>
      <p:pic>
        <p:nvPicPr>
          <p:cNvPr id="16" name="그림 15" descr="그래픽, 로고, 폰트, 텍스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02CF8F9-B03C-BCDB-8B3B-3529F95037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676" y="3356192"/>
            <a:ext cx="3124200" cy="2589861"/>
          </a:xfrm>
          <a:prstGeom prst="rect">
            <a:avLst/>
          </a:prstGeom>
        </p:spPr>
      </p:pic>
      <p:pic>
        <p:nvPicPr>
          <p:cNvPr id="18" name="그림 17" descr="그래픽, 원, 스크린샷, 상징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3A437BA-5DEB-6B03-A155-E4738E4BC5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3543300"/>
            <a:ext cx="3200400" cy="3200400"/>
          </a:xfrm>
          <a:prstGeom prst="rect">
            <a:avLst/>
          </a:prstGeom>
        </p:spPr>
      </p:pic>
      <p:pic>
        <p:nvPicPr>
          <p:cNvPr id="20" name="그림 19" descr="그림, 클립아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22A2F5A-B60E-BDD1-2450-F63170D2FD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651" y="6356985"/>
            <a:ext cx="4286250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57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424322" y="5979866"/>
            <a:ext cx="8849398" cy="4307134"/>
            <a:chOff x="0" y="0"/>
            <a:chExt cx="1493953" cy="7271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93953" cy="727129"/>
            </a:xfrm>
            <a:custGeom>
              <a:avLst/>
              <a:gdLst/>
              <a:ahLst/>
              <a:cxnLst/>
              <a:rect l="l" t="t" r="r" b="b"/>
              <a:pathLst>
                <a:path w="1493953" h="727129">
                  <a:moveTo>
                    <a:pt x="0" y="0"/>
                  </a:moveTo>
                  <a:lnTo>
                    <a:pt x="1493953" y="0"/>
                  </a:lnTo>
                  <a:lnTo>
                    <a:pt x="1493953" y="727129"/>
                  </a:lnTo>
                  <a:lnTo>
                    <a:pt x="0" y="727129"/>
                  </a:lnTo>
                  <a:close/>
                </a:path>
              </a:pathLst>
            </a:custGeom>
            <a:blipFill>
              <a:blip r:embed="rId2"/>
              <a:stretch>
                <a:fillRect t="-15570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5979866"/>
            <a:ext cx="8849398" cy="4307134"/>
            <a:chOff x="0" y="0"/>
            <a:chExt cx="1493953" cy="72712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93953" cy="727129"/>
            </a:xfrm>
            <a:custGeom>
              <a:avLst/>
              <a:gdLst/>
              <a:ahLst/>
              <a:cxnLst/>
              <a:rect l="l" t="t" r="r" b="b"/>
              <a:pathLst>
                <a:path w="1493953" h="727129">
                  <a:moveTo>
                    <a:pt x="0" y="0"/>
                  </a:moveTo>
                  <a:lnTo>
                    <a:pt x="1493953" y="0"/>
                  </a:lnTo>
                  <a:lnTo>
                    <a:pt x="1493953" y="727129"/>
                  </a:lnTo>
                  <a:lnTo>
                    <a:pt x="0" y="727129"/>
                  </a:lnTo>
                  <a:close/>
                </a:path>
              </a:pathLst>
            </a:custGeom>
            <a:blipFill>
              <a:blip r:embed="rId3"/>
              <a:stretch>
                <a:fillRect l="-7874" t="-20231" b="-20231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9424556" y="2953040"/>
            <a:ext cx="2923883" cy="819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99"/>
              </a:lnSpc>
            </a:pPr>
            <a:r>
              <a:rPr lang="ko-KR" altLang="en-US" sz="3599" b="1" spc="35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연구 방법</a:t>
            </a:r>
            <a:endParaRPr lang="en-US" sz="3599" b="1" spc="35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144562" y="2953040"/>
            <a:ext cx="2923883" cy="819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99"/>
              </a:lnSpc>
            </a:pPr>
            <a:r>
              <a:rPr lang="ko-KR" altLang="en-US" sz="3599" b="1" spc="35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연구 내용</a:t>
            </a:r>
            <a:endParaRPr lang="en-US" sz="3599" b="1" spc="35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44562" y="3853038"/>
            <a:ext cx="8279760" cy="18233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l">
              <a:lnSpc>
                <a:spcPts val="3599"/>
              </a:lnSpc>
              <a:buFont typeface="Arial" panose="020B0604020202020204" pitchFamily="34" charset="0"/>
              <a:buChar char="•"/>
            </a:pPr>
            <a:r>
              <a:rPr lang="en-US" altLang="ko-KR" sz="2600" spc="23" dirty="0">
                <a:latin typeface="Tlab 돋움 레귤러"/>
                <a:ea typeface="Tlab 돋움 레귤러"/>
                <a:cs typeface="Tlab 돋움 레귤러"/>
                <a:sym typeface="Tlab 돋움 레귤러"/>
              </a:rPr>
              <a:t>OpenSSL</a:t>
            </a:r>
            <a:r>
              <a:rPr lang="ko-KR" altLang="en-US" sz="2600" spc="23" dirty="0">
                <a:latin typeface="Tlab 돋움 레귤러"/>
                <a:ea typeface="Tlab 돋움 레귤러"/>
                <a:cs typeface="Tlab 돋움 레귤러"/>
                <a:sym typeface="Tlab 돋움 레귤러"/>
              </a:rPr>
              <a:t>을 활용</a:t>
            </a:r>
            <a:endParaRPr lang="en-US" altLang="ko-KR" sz="2600" spc="23" dirty="0"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342900" indent="-342900" algn="l">
              <a:lnSpc>
                <a:spcPts val="3599"/>
              </a:lnSpc>
              <a:buFont typeface="Arial" panose="020B0604020202020204" pitchFamily="34" charset="0"/>
              <a:buChar char="•"/>
            </a:pPr>
            <a:r>
              <a:rPr lang="en-US" altLang="ko-KR" sz="2600" spc="23" dirty="0">
                <a:latin typeface="Tlab 돋움 레귤러"/>
                <a:ea typeface="Tlab 돋움 레귤러"/>
                <a:cs typeface="Tlab 돋움 레귤러"/>
                <a:sym typeface="Tlab 돋움 레귤러"/>
              </a:rPr>
              <a:t>CA(Certificate Authority) </a:t>
            </a:r>
            <a:r>
              <a:rPr lang="ko-KR" altLang="en-US" sz="2600" spc="23" dirty="0">
                <a:latin typeface="Tlab 돋움 레귤러"/>
                <a:ea typeface="Tlab 돋움 레귤러"/>
                <a:cs typeface="Tlab 돋움 레귤러"/>
                <a:sym typeface="Tlab 돋움 레귤러"/>
              </a:rPr>
              <a:t>생성</a:t>
            </a:r>
            <a:endParaRPr lang="en-US" altLang="ko-KR" sz="2600" spc="23" dirty="0"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342900" indent="-342900" algn="l">
              <a:lnSpc>
                <a:spcPts val="3599"/>
              </a:lnSpc>
              <a:buFont typeface="Arial" panose="020B0604020202020204" pitchFamily="34" charset="0"/>
              <a:buChar char="•"/>
            </a:pPr>
            <a:r>
              <a:rPr lang="ko-KR" altLang="en-US" sz="2600" spc="23" dirty="0">
                <a:latin typeface="Tlab 돋움 레귤러"/>
                <a:ea typeface="Tlab 돋움 레귤러"/>
                <a:cs typeface="Tlab 돋움 레귤러"/>
                <a:sym typeface="Tlab 돋움 레귤러"/>
              </a:rPr>
              <a:t>디지털 서명 로직 구현</a:t>
            </a:r>
            <a:r>
              <a:rPr lang="en-US" altLang="ko-KR" sz="2600" spc="23" dirty="0">
                <a:latin typeface="Tlab 돋움 레귤러"/>
                <a:ea typeface="Tlab 돋움 레귤러"/>
                <a:cs typeface="Tlab 돋움 레귤러"/>
                <a:sym typeface="Tlab 돋움 레귤러"/>
              </a:rPr>
              <a:t>(Hashing)</a:t>
            </a:r>
          </a:p>
          <a:p>
            <a:pPr marL="342900" indent="-342900" algn="l">
              <a:lnSpc>
                <a:spcPts val="3599"/>
              </a:lnSpc>
              <a:buFont typeface="Arial" panose="020B0604020202020204" pitchFamily="34" charset="0"/>
              <a:buChar char="•"/>
            </a:pPr>
            <a:r>
              <a:rPr lang="ko-KR" altLang="en-US" sz="2600" spc="23" dirty="0">
                <a:latin typeface="Tlab 돋움 레귤러"/>
                <a:ea typeface="Tlab 돋움 레귤러"/>
                <a:cs typeface="Tlab 돋움 레귤러"/>
                <a:sym typeface="Tlab 돋움 레귤러"/>
              </a:rPr>
              <a:t>공개키 알고리즘</a:t>
            </a:r>
            <a:r>
              <a:rPr lang="en-US" altLang="ko-KR" sz="2600" spc="23">
                <a:latin typeface="Tlab 돋움 레귤러"/>
                <a:ea typeface="Tlab 돋움 레귤러"/>
                <a:cs typeface="Tlab 돋움 레귤러"/>
                <a:sym typeface="Tlab 돋움 레귤러"/>
              </a:rPr>
              <a:t>(ECDSA</a:t>
            </a:r>
            <a:r>
              <a:rPr lang="en-US" altLang="ko-KR" sz="2600" spc="23" dirty="0">
                <a:latin typeface="Tlab 돋움 레귤러"/>
                <a:ea typeface="Tlab 돋움 레귤러"/>
                <a:cs typeface="Tlab 돋움 레귤러"/>
                <a:sym typeface="Tlab 돋움 레귤러"/>
              </a:rPr>
              <a:t>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24556" y="3853038"/>
            <a:ext cx="7704602" cy="1361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l">
              <a:lnSpc>
                <a:spcPts val="3599"/>
              </a:lnSpc>
              <a:buFont typeface="Arial" panose="020B0604020202020204" pitchFamily="34" charset="0"/>
              <a:buChar char="•"/>
            </a:pPr>
            <a:r>
              <a:rPr lang="ko-KR" altLang="en-US" sz="2600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정보보안이론</a:t>
            </a:r>
            <a:endParaRPr lang="en-US" altLang="ko-KR" sz="2600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342900" indent="-342900">
              <a:lnSpc>
                <a:spcPts val="3599"/>
              </a:lnSpc>
              <a:buFont typeface="Arial" panose="020B0604020202020204" pitchFamily="34" charset="0"/>
              <a:buChar char="•"/>
            </a:pPr>
            <a:r>
              <a:rPr lang="ko-KR" altLang="en-US" sz="2600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네트워크 프로그래밍</a:t>
            </a:r>
            <a:endParaRPr lang="en-US" altLang="ko-KR" sz="2600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342900" indent="-342900" algn="l">
              <a:lnSpc>
                <a:spcPts val="3599"/>
              </a:lnSpc>
              <a:buFont typeface="Arial" panose="020B0604020202020204" pitchFamily="34" charset="0"/>
              <a:buChar char="•"/>
            </a:pPr>
            <a:r>
              <a:rPr lang="ko-KR" altLang="en-US" sz="2600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암호화 알고리즘</a:t>
            </a:r>
            <a:r>
              <a:rPr lang="en-US" altLang="ko-KR" sz="2600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(OpenSSL)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4562" y="419100"/>
            <a:ext cx="1396179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b="1" spc="1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44562" y="1306830"/>
            <a:ext cx="5301543" cy="1184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연구 내용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9"/>
          <p:cNvSpPr txBox="1"/>
          <p:nvPr/>
        </p:nvSpPr>
        <p:spPr>
          <a:xfrm>
            <a:off x="1144562" y="419100"/>
            <a:ext cx="1396179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b="1" spc="1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07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44562" y="1306830"/>
            <a:ext cx="7211949" cy="11844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프로젝트 향후 계획</a:t>
            </a: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6CCD3EFD-9727-E66A-422C-975964315C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1539" r="25110" b="1"/>
          <a:stretch/>
        </p:blipFill>
        <p:spPr>
          <a:xfrm>
            <a:off x="-14514" y="3275638"/>
            <a:ext cx="6629399" cy="7032170"/>
          </a:xfrm>
          <a:prstGeom prst="rect">
            <a:avLst/>
          </a:prstGeom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CAB9E0D-22EF-0D38-25FE-DA6E1FD63F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597279"/>
              </p:ext>
            </p:extLst>
          </p:nvPr>
        </p:nvGraphicFramePr>
        <p:xfrm>
          <a:off x="4572000" y="3619500"/>
          <a:ext cx="12285403" cy="5413497"/>
        </p:xfrm>
        <a:graphic>
          <a:graphicData uri="http://schemas.openxmlformats.org/drawingml/2006/table">
            <a:tbl>
              <a:tblPr/>
              <a:tblGrid>
                <a:gridCol w="834450">
                  <a:extLst>
                    <a:ext uri="{9D8B030D-6E8A-4147-A177-3AD203B41FA5}">
                      <a16:colId xmlns:a16="http://schemas.microsoft.com/office/drawing/2014/main" val="2914268881"/>
                    </a:ext>
                  </a:extLst>
                </a:gridCol>
                <a:gridCol w="2648395">
                  <a:extLst>
                    <a:ext uri="{9D8B030D-6E8A-4147-A177-3AD203B41FA5}">
                      <a16:colId xmlns:a16="http://schemas.microsoft.com/office/drawing/2014/main" val="3466559497"/>
                    </a:ext>
                  </a:extLst>
                </a:gridCol>
                <a:gridCol w="2648395">
                  <a:extLst>
                    <a:ext uri="{9D8B030D-6E8A-4147-A177-3AD203B41FA5}">
                      <a16:colId xmlns:a16="http://schemas.microsoft.com/office/drawing/2014/main" val="2757762445"/>
                    </a:ext>
                  </a:extLst>
                </a:gridCol>
                <a:gridCol w="769270">
                  <a:extLst>
                    <a:ext uri="{9D8B030D-6E8A-4147-A177-3AD203B41FA5}">
                      <a16:colId xmlns:a16="http://schemas.microsoft.com/office/drawing/2014/main" val="3709257335"/>
                    </a:ext>
                  </a:extLst>
                </a:gridCol>
                <a:gridCol w="769270">
                  <a:extLst>
                    <a:ext uri="{9D8B030D-6E8A-4147-A177-3AD203B41FA5}">
                      <a16:colId xmlns:a16="http://schemas.microsoft.com/office/drawing/2014/main" val="2285467453"/>
                    </a:ext>
                  </a:extLst>
                </a:gridCol>
                <a:gridCol w="769270">
                  <a:extLst>
                    <a:ext uri="{9D8B030D-6E8A-4147-A177-3AD203B41FA5}">
                      <a16:colId xmlns:a16="http://schemas.microsoft.com/office/drawing/2014/main" val="3663293854"/>
                    </a:ext>
                  </a:extLst>
                </a:gridCol>
                <a:gridCol w="769270">
                  <a:extLst>
                    <a:ext uri="{9D8B030D-6E8A-4147-A177-3AD203B41FA5}">
                      <a16:colId xmlns:a16="http://schemas.microsoft.com/office/drawing/2014/main" val="1153660561"/>
                    </a:ext>
                  </a:extLst>
                </a:gridCol>
                <a:gridCol w="757036">
                  <a:extLst>
                    <a:ext uri="{9D8B030D-6E8A-4147-A177-3AD203B41FA5}">
                      <a16:colId xmlns:a16="http://schemas.microsoft.com/office/drawing/2014/main" val="4217083423"/>
                    </a:ext>
                  </a:extLst>
                </a:gridCol>
                <a:gridCol w="781507">
                  <a:extLst>
                    <a:ext uri="{9D8B030D-6E8A-4147-A177-3AD203B41FA5}">
                      <a16:colId xmlns:a16="http://schemas.microsoft.com/office/drawing/2014/main" val="1207269111"/>
                    </a:ext>
                  </a:extLst>
                </a:gridCol>
                <a:gridCol w="769270">
                  <a:extLst>
                    <a:ext uri="{9D8B030D-6E8A-4147-A177-3AD203B41FA5}">
                      <a16:colId xmlns:a16="http://schemas.microsoft.com/office/drawing/2014/main" val="2047492581"/>
                    </a:ext>
                  </a:extLst>
                </a:gridCol>
                <a:gridCol w="769270">
                  <a:extLst>
                    <a:ext uri="{9D8B030D-6E8A-4147-A177-3AD203B41FA5}">
                      <a16:colId xmlns:a16="http://schemas.microsoft.com/office/drawing/2014/main" val="773327392"/>
                    </a:ext>
                  </a:extLst>
                </a:gridCol>
              </a:tblGrid>
              <a:tr h="536425">
                <a:tc rowSpan="9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</a:pPr>
                      <a:r>
                        <a:rPr lang="ko-KR" altLang="en-US" sz="2400" b="1" kern="0" spc="0" dirty="0">
                          <a:solidFill>
                            <a:srgbClr val="FFFFFF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연구</a:t>
                      </a: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</a:pPr>
                      <a:r>
                        <a:rPr lang="ko-KR" altLang="en-US" sz="2400" b="1" kern="0" spc="0" dirty="0">
                          <a:solidFill>
                            <a:srgbClr val="FFFFFF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일정</a:t>
                      </a: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</a:pPr>
                      <a:r>
                        <a:rPr lang="ko-KR" altLang="en-US" sz="2400" b="1" kern="0" spc="0" dirty="0">
                          <a:solidFill>
                            <a:srgbClr val="FFFFFF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및</a:t>
                      </a: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</a:pPr>
                      <a:r>
                        <a:rPr lang="ko-KR" altLang="en-US" sz="2400" b="1" kern="0" spc="0" dirty="0">
                          <a:solidFill>
                            <a:srgbClr val="FFFFFF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계획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DF3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b="1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연구내용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3</a:t>
                      </a: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4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5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6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7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8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9</a:t>
                      </a:r>
                      <a:r>
                        <a:rPr lang="ko-KR" altLang="en-US" sz="2000" b="1" kern="0" spc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000" b="1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10</a:t>
                      </a:r>
                      <a:r>
                        <a:rPr lang="ko-KR" altLang="en-US" sz="2000" b="1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월</a:t>
                      </a: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BC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556396"/>
                  </a:ext>
                </a:extLst>
              </a:tr>
              <a:tr h="3113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정보보안 이론</a:t>
                      </a:r>
                      <a:endParaRPr lang="en-US" altLang="ko-KR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학습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네트워크</a:t>
                      </a: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(</a:t>
                      </a: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소켓</a:t>
                      </a: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)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6799240"/>
                  </a:ext>
                </a:extLst>
              </a:tr>
              <a:tr h="3113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ECDSA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8239570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CA </a:t>
                      </a: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및 인증서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8307289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네트워크 프로그램</a:t>
                      </a: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, OpenSSL </a:t>
                      </a: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학습</a:t>
                      </a: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/</a:t>
                      </a: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구현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0362196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전체 프로그램 </a:t>
                      </a:r>
                      <a:r>
                        <a:rPr lang="ko-KR" altLang="en-US" sz="2400" kern="0" spc="0" dirty="0" err="1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가구성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638880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1</a:t>
                      </a: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차 목표</a:t>
                      </a: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(PC-PC)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4627530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최종목표</a:t>
                      </a: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(</a:t>
                      </a: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client–server(raspberry)</a:t>
                      </a:r>
                      <a:r>
                        <a:rPr lang="en-US" altLang="ko-KR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)</a:t>
                      </a:r>
                      <a:endParaRPr 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730955"/>
                  </a:ext>
                </a:extLst>
              </a:tr>
              <a:tr h="62278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r>
                        <a:rPr lang="ko-KR" altLang="en-US" sz="2400" kern="0" spc="0" dirty="0">
                          <a:solidFill>
                            <a:srgbClr val="000000"/>
                          </a:solidFill>
                          <a:effectLst/>
                          <a:latin typeface="Tlab 돋움 레귤러" panose="020B0600000101010101" charset="-127"/>
                          <a:ea typeface="Tlab 돋움 레귤러" panose="020B0600000101010101" charset="-127"/>
                        </a:rPr>
                        <a:t>오류 수정 및 보고서 작성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3F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</a:pP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Tlab 돋움 레귤러" panose="020B0600000101010101" charset="-127"/>
                        <a:ea typeface="Tlab 돋움 레귤러" panose="020B0600000101010101" charset="-127"/>
                      </a:endParaRPr>
                    </a:p>
                  </a:txBody>
                  <a:tcPr marL="17907" marR="17907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A3C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339304"/>
                  </a:ext>
                </a:extLst>
              </a:tr>
            </a:tbl>
          </a:graphicData>
        </a:graphic>
      </p:graphicFrame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B74C05DA-EDA3-1758-156A-65DAEDAA1FD6}"/>
              </a:ext>
            </a:extLst>
          </p:cNvPr>
          <p:cNvSpPr/>
          <p:nvPr/>
        </p:nvSpPr>
        <p:spPr>
          <a:xfrm rot="16200000">
            <a:off x="11668123" y="3879158"/>
            <a:ext cx="328678" cy="2243091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7D90DD11-2712-A8C6-74FE-2C0C079DBED4}"/>
              </a:ext>
            </a:extLst>
          </p:cNvPr>
          <p:cNvSpPr/>
          <p:nvPr/>
        </p:nvSpPr>
        <p:spPr>
          <a:xfrm rot="16200000">
            <a:off x="11668121" y="4493430"/>
            <a:ext cx="328678" cy="2243089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9284C182-F6DB-5904-D232-8817770028CC}"/>
              </a:ext>
            </a:extLst>
          </p:cNvPr>
          <p:cNvSpPr/>
          <p:nvPr/>
        </p:nvSpPr>
        <p:spPr>
          <a:xfrm rot="16200000">
            <a:off x="11287121" y="3759551"/>
            <a:ext cx="328678" cy="1481086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118010-8147-153E-79E4-5FAB30E1D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C184E684-9DBB-D3EE-B6C3-E5A7037A93F8}"/>
              </a:ext>
            </a:extLst>
          </p:cNvPr>
          <p:cNvSpPr txBox="1"/>
          <p:nvPr/>
        </p:nvSpPr>
        <p:spPr>
          <a:xfrm>
            <a:off x="1144562" y="3086100"/>
            <a:ext cx="10590238" cy="20460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359"/>
              </a:lnSpc>
            </a:pPr>
            <a:r>
              <a:rPr lang="en-US" sz="3999" b="1" spc="231" dirty="0" err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velog</a:t>
            </a:r>
            <a:r>
              <a:rPr lang="en-US" sz="3999" b="1" spc="2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ko-KR" altLang="en-US" sz="3999" b="1" spc="2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전희주 </a:t>
            </a:r>
            <a:r>
              <a:rPr lang="en-US" altLang="ko-KR" sz="3999" b="1" spc="2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- [TCP/IP </a:t>
            </a:r>
            <a:r>
              <a:rPr lang="ko-KR" altLang="en-US" sz="3999" b="1" spc="2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프로그래밍</a:t>
            </a:r>
            <a:r>
              <a:rPr lang="en-US" altLang="ko-KR" sz="3999" b="1" spc="2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]</a:t>
            </a:r>
          </a:p>
          <a:p>
            <a:pPr algn="l">
              <a:lnSpc>
                <a:spcPts val="5359"/>
              </a:lnSpc>
            </a:pPr>
            <a:r>
              <a:rPr lang="ko-KR" altLang="en-US" sz="3999" b="1" spc="2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네이버 블로그 </a:t>
            </a:r>
            <a:r>
              <a:rPr lang="en-US" altLang="ko-KR" sz="3999" b="1" spc="231" dirty="0" err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opensslwithc</a:t>
            </a:r>
            <a:endParaRPr lang="en-US" altLang="ko-KR" sz="3999" b="1" spc="23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  <a:p>
            <a:pPr algn="l">
              <a:lnSpc>
                <a:spcPts val="5359"/>
              </a:lnSpc>
            </a:pPr>
            <a:r>
              <a:rPr lang="en-US" altLang="ko-KR" sz="3999" b="1" spc="231" dirty="0" err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github</a:t>
            </a:r>
            <a:r>
              <a:rPr lang="en-US" altLang="ko-KR" sz="3999" b="1" spc="2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- </a:t>
            </a:r>
            <a:r>
              <a:rPr lang="en-US" altLang="ko-KR" sz="3999" b="1" spc="231" dirty="0" err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CrazyThink</a:t>
            </a:r>
            <a:endParaRPr lang="en-US" altLang="ko-KR" sz="3999" b="1" spc="23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D0E618D1-1106-1574-25B2-E9CCB30584B6}"/>
              </a:ext>
            </a:extLst>
          </p:cNvPr>
          <p:cNvSpPr txBox="1"/>
          <p:nvPr/>
        </p:nvSpPr>
        <p:spPr>
          <a:xfrm>
            <a:off x="1144562" y="419100"/>
            <a:ext cx="1396179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b="1" spc="1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08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F70D662A-7A6B-ACEA-2D7A-DE54D8D40ACC}"/>
              </a:ext>
            </a:extLst>
          </p:cNvPr>
          <p:cNvSpPr txBox="1"/>
          <p:nvPr/>
        </p:nvSpPr>
        <p:spPr>
          <a:xfrm>
            <a:off x="1144562" y="130683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참조 사항</a:t>
            </a:r>
            <a:endParaRPr lang="en-US" sz="5200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</p:spTree>
    <p:extLst>
      <p:ext uri="{BB962C8B-B14F-4D97-AF65-F5344CB8AC3E}">
        <p14:creationId xmlns:p14="http://schemas.microsoft.com/office/powerpoint/2010/main" val="3588328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3730</TotalTime>
  <Words>334</Words>
  <Application>Microsoft Office PowerPoint</Application>
  <PresentationFormat>사용자 지정</PresentationFormat>
  <Paragraphs>127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Cabin</vt:lpstr>
      <vt:lpstr>TDTD평고딕</vt:lpstr>
      <vt:lpstr>TDTD순고딕</vt:lpstr>
      <vt:lpstr>Cabin Bold</vt:lpstr>
      <vt:lpstr>Arial</vt:lpstr>
      <vt:lpstr>Calibri</vt:lpstr>
      <vt:lpstr>TDTD순고딕 Bold</vt:lpstr>
      <vt:lpstr>Tlab 돋움 레귤러 Bold</vt:lpstr>
      <vt:lpstr>Tlab 돋움 레귤러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파랑 흰색 깔끔한 프로젝트 소개 프레젠테이션</dc:title>
  <cp:lastModifiedBy>지민 강</cp:lastModifiedBy>
  <cp:revision>55</cp:revision>
  <dcterms:created xsi:type="dcterms:W3CDTF">2006-08-16T00:00:00Z</dcterms:created>
  <dcterms:modified xsi:type="dcterms:W3CDTF">2025-04-09T15:52:54Z</dcterms:modified>
  <dc:identifier>DAGhUllJeRQ</dc:identifier>
</cp:coreProperties>
</file>

<file path=docProps/thumbnail.jpeg>
</file>